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776" r:id="rId2"/>
    <p:sldId id="256" r:id="rId3"/>
    <p:sldId id="777" r:id="rId4"/>
    <p:sldId id="779" r:id="rId5"/>
    <p:sldId id="780" r:id="rId6"/>
    <p:sldId id="783" r:id="rId7"/>
    <p:sldId id="790" r:id="rId8"/>
    <p:sldId id="784" r:id="rId9"/>
    <p:sldId id="785" r:id="rId10"/>
    <p:sldId id="786" r:id="rId11"/>
    <p:sldId id="791" r:id="rId12"/>
    <p:sldId id="778" r:id="rId13"/>
    <p:sldId id="781" r:id="rId14"/>
    <p:sldId id="789" r:id="rId15"/>
    <p:sldId id="782" r:id="rId16"/>
    <p:sldId id="787" r:id="rId17"/>
    <p:sldId id="633" r:id="rId18"/>
    <p:sldId id="7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45335" autoAdjust="0"/>
  </p:normalViewPr>
  <p:slideViewPr>
    <p:cSldViewPr snapToGrid="0">
      <p:cViewPr varScale="1">
        <p:scale>
          <a:sx n="53" d="100"/>
          <a:sy n="53" d="100"/>
        </p:scale>
        <p:origin x="19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083BE-DE9D-4680-B0D7-AD2E2A7E4525}" type="datetimeFigureOut">
              <a:rPr lang="en-US" smtClean="0"/>
              <a:t>7/16/2018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F3544-BC7F-4A5D-AEA6-AD1A812666E5}" type="slidenum">
              <a:rPr lang="en-US" smtClean="0"/>
              <a:t>‹#›</a:t>
            </a:fld>
            <a:endParaRPr lang="en-US"/>
          </a:p>
        </p:txBody>
      </p:sp>
    </p:spTree>
    <p:extLst>
      <p:ext uri="{BB962C8B-B14F-4D97-AF65-F5344CB8AC3E}">
        <p14:creationId xmlns:p14="http://schemas.microsoft.com/office/powerpoint/2010/main" val="163475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u="none" strike="noStrike" kern="1200" dirty="0">
                <a:solidFill>
                  <a:schemeClr val="tx1"/>
                </a:solidFill>
                <a:effectLst/>
                <a:latin typeface="Arial"/>
                <a:ea typeface="+mn-ea"/>
                <a:cs typeface="+mn-cs"/>
              </a:rPr>
              <a:t>Good afternoon. </a:t>
            </a:r>
          </a:p>
          <a:p>
            <a:endParaRPr lang="en-US" sz="1200" b="0" i="0" u="none" strike="noStrike"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Arial"/>
                <a:ea typeface="+mn-ea"/>
                <a:cs typeface="+mn-cs"/>
              </a:rPr>
              <a:t>Welcome to the St Louis CMG meeting, and our presentation </a:t>
            </a:r>
            <a:r>
              <a:rPr lang="en-US" sz="1200" b="1" i="0" u="none" strike="noStrike" kern="1200" dirty="0">
                <a:solidFill>
                  <a:schemeClr val="tx1"/>
                </a:solidFill>
                <a:effectLst/>
                <a:latin typeface="Arial"/>
                <a:ea typeface="+mn-ea"/>
                <a:cs typeface="+mn-cs"/>
              </a:rPr>
              <a:t>“</a:t>
            </a:r>
            <a:r>
              <a:rPr lang="en-US" altLang="en-US" b="1" dirty="0"/>
              <a:t>What you should expect from a good capacity optimization tool and a surprising benefit of having a good tool</a:t>
            </a:r>
            <a:r>
              <a:rPr lang="en-US" sz="1200" b="1" i="0" u="none" strike="noStrike" kern="1200" dirty="0">
                <a:solidFill>
                  <a:schemeClr val="tx1"/>
                </a:solidFill>
                <a:effectLst/>
                <a:latin typeface="Arial"/>
                <a:ea typeface="+mn-ea"/>
                <a:cs typeface="+mn-cs"/>
              </a:rPr>
              <a:t>”</a:t>
            </a:r>
            <a:r>
              <a:rPr lang="en-US" sz="1200" b="0" i="0" u="none" strike="noStrike" kern="1200" dirty="0">
                <a:solidFill>
                  <a:schemeClr val="tx1"/>
                </a:solidFill>
                <a:effectLst/>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Arial"/>
                <a:ea typeface="+mn-ea"/>
                <a:cs typeface="+mn-cs"/>
              </a:rPr>
              <a:t>This is a conversation about what to expect from a capacity optimization tool.  We use BMC TrueSight Capacity Optimization in our examples but that tool is not the focus. And we discuss that with good tool and various data inputs, the tool becomes a unique dataset "different and apart from the sum of its parts", which provides significant business value, independent of the original capacity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Arial"/>
                <a:ea typeface="+mn-ea"/>
                <a:cs typeface="+mn-cs"/>
              </a:rPr>
              <a:t>I am Ben Davies a consultant from Movìri Consulting, and I have been doing computer stuff for some 30 years, about ten of that in capacity planning of one sort or another.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Arial"/>
                <a:ea typeface="+mn-ea"/>
                <a:cs typeface="+mn-cs"/>
              </a:rPr>
              <a:t>Movìri, or more accurately the company that became Movìri wrote a good capacity optimization  tool, that was purchased by BMC and became what is now knows and BMC TrueSight Capacity Optimization.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Arial"/>
                <a:ea typeface="+mn-ea"/>
                <a:cs typeface="+mn-cs"/>
              </a:rPr>
              <a:t>Some of that is full disclosure, and some of that is to suggest that we have a clue on the topic.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a:solidFill>
                <a:schemeClr val="tx1"/>
              </a:solidFill>
              <a:effectLst/>
              <a:latin typeface="Arial"/>
              <a:ea typeface="+mn-ea"/>
              <a:cs typeface="+mn-cs"/>
            </a:endParaRPr>
          </a:p>
          <a:p>
            <a:endParaRPr lang="en-US" sz="1200" b="0" i="0" u="none" strike="noStrike" kern="1200" dirty="0">
              <a:solidFill>
                <a:schemeClr val="tx1"/>
              </a:solidFill>
              <a:effectLst/>
              <a:latin typeface="Arial"/>
              <a:ea typeface="+mn-ea"/>
              <a:cs typeface="+mn-cs"/>
            </a:endParaRPr>
          </a:p>
          <a:p>
            <a:r>
              <a:rPr lang="en-US" sz="1200" b="0" i="0" u="none" strike="noStrike" kern="1200" dirty="0">
                <a:solidFill>
                  <a:schemeClr val="tx1"/>
                </a:solidFill>
                <a:effectLst/>
                <a:latin typeface="Arial"/>
                <a:ea typeface="+mn-ea"/>
                <a:cs typeface="+mn-cs"/>
              </a:rPr>
              <a:t>===</a:t>
            </a:r>
          </a:p>
          <a:p>
            <a:r>
              <a:rPr lang="en-US" b="1" dirty="0"/>
              <a:t>Mr. Ben Davies</a:t>
            </a:r>
          </a:p>
          <a:p>
            <a:r>
              <a:rPr lang="en-US" b="1" dirty="0"/>
              <a:t>Senior Consultant</a:t>
            </a:r>
          </a:p>
          <a:p>
            <a:r>
              <a:rPr lang="en-US" dirty="0"/>
              <a:t>www.Moviri.com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283 Franklin St, Floor 2, Boston MA 02110-3123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Office +1 (704) 819-7892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Ben.Davies@moviri.com</a:t>
            </a:r>
          </a:p>
          <a:p>
            <a:endParaRPr lang="en-US" sz="1200" kern="1200" dirty="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a:t>
            </a:fld>
            <a:endParaRPr lang="en-US" dirty="0"/>
          </a:p>
        </p:txBody>
      </p:sp>
    </p:spTree>
    <p:extLst>
      <p:ext uri="{BB962C8B-B14F-4D97-AF65-F5344CB8AC3E}">
        <p14:creationId xmlns:p14="http://schemas.microsoft.com/office/powerpoint/2010/main" val="2761867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don’t get carried away with eliminating waste.</a:t>
            </a:r>
          </a:p>
          <a:p>
            <a:endParaRPr lang="en-US" dirty="0"/>
          </a:p>
          <a:p>
            <a:r>
              <a:rPr lang="en-US" dirty="0"/>
              <a:t>This is a Co-Stop chart implying that this environment is ‘over provisioned’ and a capacity manager would be tempted to ‘right size it’ to the average utilization.</a:t>
            </a:r>
          </a:p>
          <a:p>
            <a:endParaRPr lang="en-US" dirty="0"/>
          </a:p>
          <a:p>
            <a:r>
              <a:rPr lang="en-US" dirty="0"/>
              <a:t>However, this site services our demos.  And for THAT mission we need a responsive system while under load of a few dozen users for a relatively short time.</a:t>
            </a:r>
          </a:p>
          <a:p>
            <a:endParaRPr lang="en-US" dirty="0"/>
          </a:p>
          <a:p>
            <a:r>
              <a:rPr lang="en-US" dirty="0"/>
              <a:t>A capacity manager that  does not let his work get in the way of his mission would see that ‘right sizing’ for the average saves a few hundred dollars a month on hardware. But when the system is needed, it needs to be responsive, directly supporting a level of  ‘customer satisfaction’ needed to deliver sales, which delivers much more upside that could be saved by striving for zero waste.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remember your capacity management goal is </a:t>
            </a:r>
            <a:r>
              <a:rPr lang="en-US" b="1" dirty="0"/>
              <a:t>not zero waste, but rather is efficient utilization. </a:t>
            </a:r>
            <a:r>
              <a:rPr lang="en-US" dirty="0"/>
              <a:t>Zero waste is a much easier goal than efficient utilization </a:t>
            </a:r>
            <a:r>
              <a:rPr lang="en-US" b="1" dirty="0"/>
              <a:t>which takes monitoring and business data, system understanding, business aware analysis, and capacity optimization expertise.</a:t>
            </a:r>
          </a:p>
          <a:p>
            <a:endParaRPr lang="en-US" b="1" dirty="0"/>
          </a:p>
          <a:p>
            <a:endParaRPr lang="en-US" dirty="0"/>
          </a:p>
        </p:txBody>
      </p:sp>
      <p:sp>
        <p:nvSpPr>
          <p:cNvPr id="4" name="Slide Number Placeholder 3"/>
          <p:cNvSpPr>
            <a:spLocks noGrp="1"/>
          </p:cNvSpPr>
          <p:nvPr>
            <p:ph type="sldNum" sz="quarter" idx="10"/>
          </p:nvPr>
        </p:nvSpPr>
        <p:spPr/>
        <p:txBody>
          <a:bodyPr/>
          <a:lstStyle/>
          <a:p>
            <a:fld id="{1F3F3544-BC7F-4A5D-AEA6-AD1A812666E5}" type="slidenum">
              <a:rPr lang="en-US" smtClean="0"/>
              <a:t>10</a:t>
            </a:fld>
            <a:endParaRPr lang="en-US"/>
          </a:p>
        </p:txBody>
      </p:sp>
    </p:spTree>
    <p:extLst>
      <p:ext uri="{BB962C8B-B14F-4D97-AF65-F5344CB8AC3E}">
        <p14:creationId xmlns:p14="http://schemas.microsoft.com/office/powerpoint/2010/main" val="1431359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great! So where do I start??</a:t>
            </a:r>
          </a:p>
          <a:p>
            <a:endParaRPr lang="en-US" dirty="0"/>
          </a:p>
          <a:p>
            <a:r>
              <a:rPr lang="en-US" dirty="0"/>
              <a:t>DATA, Data is where you start.</a:t>
            </a:r>
          </a:p>
        </p:txBody>
      </p:sp>
      <p:sp>
        <p:nvSpPr>
          <p:cNvPr id="4" name="Slide Number Placeholder 3"/>
          <p:cNvSpPr>
            <a:spLocks noGrp="1"/>
          </p:cNvSpPr>
          <p:nvPr>
            <p:ph type="sldNum" sz="quarter" idx="10"/>
          </p:nvPr>
        </p:nvSpPr>
        <p:spPr/>
        <p:txBody>
          <a:bodyPr/>
          <a:lstStyle/>
          <a:p>
            <a:fld id="{1F3F3544-BC7F-4A5D-AEA6-AD1A812666E5}" type="slidenum">
              <a:rPr lang="en-US" smtClean="0"/>
              <a:t>11</a:t>
            </a:fld>
            <a:endParaRPr lang="en-US"/>
          </a:p>
        </p:txBody>
      </p:sp>
    </p:spTree>
    <p:extLst>
      <p:ext uri="{BB962C8B-B14F-4D97-AF65-F5344CB8AC3E}">
        <p14:creationId xmlns:p14="http://schemas.microsoft.com/office/powerpoint/2010/main" val="1229224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what data is needed and from where?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choosing a tool it is ‘nice’ if it can eat 200 different data sources, but really the </a:t>
            </a:r>
            <a:r>
              <a:rPr lang="en-US" sz="1200" b="1" kern="1200" dirty="0">
                <a:solidFill>
                  <a:schemeClr val="tx1"/>
                </a:solidFill>
                <a:effectLst/>
                <a:latin typeface="+mn-lt"/>
                <a:ea typeface="+mn-ea"/>
                <a:cs typeface="+mn-cs"/>
              </a:rPr>
              <a:t>ones that matter are the ones YOU USE </a:t>
            </a:r>
            <a:r>
              <a:rPr lang="en-US" sz="1200" kern="1200" dirty="0">
                <a:solidFill>
                  <a:schemeClr val="tx1"/>
                </a:solidFill>
                <a:effectLst/>
                <a:latin typeface="+mn-lt"/>
                <a:ea typeface="+mn-ea"/>
                <a:cs typeface="+mn-cs"/>
              </a:rPr>
              <a:t>(and are going to get data out of).  </a:t>
            </a:r>
            <a:r>
              <a:rPr lang="en-US" sz="1200" b="1" kern="1200" dirty="0">
                <a:solidFill>
                  <a:schemeClr val="tx1"/>
                </a:solidFill>
                <a:effectLst/>
                <a:latin typeface="+mn-lt"/>
                <a:ea typeface="+mn-ea"/>
                <a:cs typeface="+mn-cs"/>
              </a:rPr>
              <a:t>Don’t ignore non monitoring data sources.  </a:t>
            </a:r>
            <a:r>
              <a:rPr lang="en-US" sz="1200" kern="1200" dirty="0">
                <a:solidFill>
                  <a:schemeClr val="tx1"/>
                </a:solidFill>
                <a:effectLst/>
                <a:latin typeface="+mn-lt"/>
                <a:ea typeface="+mn-ea"/>
                <a:cs typeface="+mn-cs"/>
              </a:rPr>
              <a:t>Data sources that have counts of work, configuration data, fact data (like the official definition of approved applications and services), and other lookup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our example tool, this is a tree section called “000 Integrations” and is one long column (not the three segments shown).   This is the ‘home’ for the equipment that is being monitored by your monitoring tools. As you can see, we are eating data from a bunch of different sources.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Dynatrace, AppDynamics, VMWare, database, facilities, network, storage, and Splunk among others.  </a:t>
            </a:r>
            <a:r>
              <a:rPr lang="en-US" sz="1200" b="1" kern="1200" dirty="0">
                <a:solidFill>
                  <a:schemeClr val="tx1"/>
                </a:solidFill>
                <a:effectLst/>
                <a:latin typeface="+mn-lt"/>
                <a:ea typeface="+mn-ea"/>
                <a:cs typeface="+mn-cs"/>
              </a:rPr>
              <a:t>Splunk is a very powerful data source </a:t>
            </a:r>
            <a:r>
              <a:rPr lang="en-US" sz="1200" kern="1200" dirty="0">
                <a:solidFill>
                  <a:schemeClr val="tx1"/>
                </a:solidFill>
                <a:effectLst/>
                <a:latin typeface="+mn-lt"/>
                <a:ea typeface="+mn-ea"/>
                <a:cs typeface="+mn-cs"/>
              </a:rPr>
              <a:t>for getting data from log files and such.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capacity optimization tools should find systems and objects that are the same and have them augment each other.  So webServer001 as seen by VMWare data source should collide with webServer001 as seen by Dynatrace data source, and the data sources augment each other.  This is a huge advantage to using a capacity optimization tool so </a:t>
            </a:r>
            <a:r>
              <a:rPr lang="en-US" sz="1200" b="1" kern="1200" dirty="0">
                <a:solidFill>
                  <a:schemeClr val="tx1"/>
                </a:solidFill>
                <a:effectLst/>
                <a:latin typeface="+mn-lt"/>
                <a:ea typeface="+mn-ea"/>
                <a:cs typeface="+mn-cs"/>
              </a:rPr>
              <a:t>your tool MUST support this easily</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good place to mention that the capacity optimization tool </a:t>
            </a:r>
            <a:r>
              <a:rPr lang="en-US" sz="1200" b="1" kern="1200" dirty="0">
                <a:solidFill>
                  <a:schemeClr val="tx1"/>
                </a:solidFill>
                <a:effectLst/>
                <a:latin typeface="+mn-lt"/>
                <a:ea typeface="+mn-ea"/>
                <a:cs typeface="+mn-cs"/>
              </a:rPr>
              <a:t>will NOT displace or replace any of the monitoring tools you have in place now</a:t>
            </a:r>
            <a:r>
              <a:rPr lang="en-US" sz="1200" kern="1200" dirty="0">
                <a:solidFill>
                  <a:schemeClr val="tx1"/>
                </a:solidFill>
                <a:effectLst/>
                <a:latin typeface="+mn-lt"/>
                <a:ea typeface="+mn-ea"/>
                <a:cs typeface="+mn-cs"/>
              </a:rPr>
              <a:t>.  You will still need those tools for the monitoring, real time alerting, and for happening now investigations.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also a good time to mention that </a:t>
            </a:r>
            <a:r>
              <a:rPr lang="en-US" sz="1200" b="1" kern="1200" dirty="0">
                <a:solidFill>
                  <a:schemeClr val="tx1"/>
                </a:solidFill>
                <a:effectLst/>
                <a:latin typeface="+mn-lt"/>
                <a:ea typeface="+mn-ea"/>
                <a:cs typeface="+mn-cs"/>
              </a:rPr>
              <a:t>not all metrics at the finest resolution should be sent to your capacity tool.</a:t>
            </a:r>
          </a:p>
          <a:p>
            <a:endParaRPr lang="en-US" b="1" dirty="0"/>
          </a:p>
          <a:p>
            <a:r>
              <a:rPr lang="en-US" dirty="0"/>
              <a:t>====</a:t>
            </a:r>
          </a:p>
          <a:p>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side note – your </a:t>
            </a:r>
            <a:r>
              <a:rPr lang="en-US" sz="1200" b="1" kern="1200" dirty="0">
                <a:solidFill>
                  <a:schemeClr val="tx1"/>
                </a:solidFill>
                <a:effectLst/>
                <a:latin typeface="+mn-lt"/>
                <a:ea typeface="+mn-ea"/>
                <a:cs typeface="+mn-cs"/>
              </a:rPr>
              <a:t>equipment managers and monitoring teams will NOT be early customers </a:t>
            </a:r>
            <a:r>
              <a:rPr lang="en-US" sz="1200" kern="1200" dirty="0">
                <a:solidFill>
                  <a:schemeClr val="tx1"/>
                </a:solidFill>
                <a:effectLst/>
                <a:latin typeface="+mn-lt"/>
                <a:ea typeface="+mn-ea"/>
                <a:cs typeface="+mn-cs"/>
              </a:rPr>
              <a:t>of the capacity management tool.  </a:t>
            </a:r>
          </a:p>
          <a:p>
            <a:endParaRPr lang="en-US" dirty="0"/>
          </a:p>
        </p:txBody>
      </p:sp>
      <p:sp>
        <p:nvSpPr>
          <p:cNvPr id="4" name="Slide Number Placeholder 3"/>
          <p:cNvSpPr>
            <a:spLocks noGrp="1"/>
          </p:cNvSpPr>
          <p:nvPr>
            <p:ph type="sldNum" sz="quarter" idx="10"/>
          </p:nvPr>
        </p:nvSpPr>
        <p:spPr/>
        <p:txBody>
          <a:bodyPr/>
          <a:lstStyle/>
          <a:p>
            <a:fld id="{1F3F3544-BC7F-4A5D-AEA6-AD1A812666E5}" type="slidenum">
              <a:rPr lang="en-US" smtClean="0"/>
              <a:t>12</a:t>
            </a:fld>
            <a:endParaRPr lang="en-US"/>
          </a:p>
        </p:txBody>
      </p:sp>
    </p:spTree>
    <p:extLst>
      <p:ext uri="{BB962C8B-B14F-4D97-AF65-F5344CB8AC3E}">
        <p14:creationId xmlns:p14="http://schemas.microsoft.com/office/powerpoint/2010/main" val="3405075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REALLY helps to have an </a:t>
            </a:r>
            <a:r>
              <a:rPr lang="en-US" sz="1200" b="1" kern="1200" dirty="0">
                <a:solidFill>
                  <a:schemeClr val="tx1"/>
                </a:solidFill>
                <a:effectLst/>
                <a:latin typeface="+mn-lt"/>
                <a:ea typeface="+mn-ea"/>
                <a:cs typeface="+mn-cs"/>
              </a:rPr>
              <a:t>association table to assemble the equipment into useful groups</a:t>
            </a:r>
            <a:r>
              <a:rPr lang="en-US" sz="1200" kern="1200" dirty="0">
                <a:solidFill>
                  <a:schemeClr val="tx1"/>
                </a:solidFill>
                <a:effectLst/>
                <a:latin typeface="+mn-lt"/>
                <a:ea typeface="+mn-ea"/>
                <a:cs typeface="+mn-cs"/>
              </a:rPr>
              <a:t> like applications, services or however you divvy up responsibility in your organization.   Typically </a:t>
            </a:r>
            <a:r>
              <a:rPr lang="en-US" sz="1200" b="1" kern="1200" dirty="0">
                <a:solidFill>
                  <a:schemeClr val="tx1"/>
                </a:solidFill>
                <a:effectLst/>
                <a:latin typeface="+mn-lt"/>
                <a:ea typeface="+mn-ea"/>
                <a:cs typeface="+mn-cs"/>
              </a:rPr>
              <a:t>this is a CMDB </a:t>
            </a:r>
            <a:r>
              <a:rPr lang="en-US" sz="1200" kern="1200" dirty="0">
                <a:solidFill>
                  <a:schemeClr val="tx1"/>
                </a:solidFill>
                <a:effectLst/>
                <a:latin typeface="+mn-lt"/>
                <a:ea typeface="+mn-ea"/>
                <a:cs typeface="+mn-cs"/>
              </a:rPr>
              <a:t>or Configuration Management Database.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we say that most people say. “ Dude, we have a dozen of them, and they are all incomplete / wrong / out of date / special use /  whatever”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My reply:  “</a:t>
            </a:r>
            <a:r>
              <a:rPr lang="en-US" sz="1200" b="1" kern="1200" dirty="0">
                <a:solidFill>
                  <a:schemeClr val="tx1"/>
                </a:solidFill>
                <a:effectLst/>
                <a:latin typeface="+mn-lt"/>
                <a:ea typeface="+mn-ea"/>
                <a:cs typeface="+mn-cs"/>
              </a:rPr>
              <a:t>Documentation is useful to the extent it gets used, and is used to the extent it is useful</a:t>
            </a:r>
            <a:r>
              <a:rPr lang="en-US" sz="1200" kern="1200" dirty="0">
                <a:solidFill>
                  <a:schemeClr val="tx1"/>
                </a:solidFill>
                <a:effectLst/>
                <a:latin typeface="+mn-lt"/>
                <a:ea typeface="+mn-ea"/>
                <a:cs typeface="+mn-cs"/>
              </a:rPr>
              <a:t>.”  Yes this is the chicken and the egg argument but, you can use it in your capacity efforts.  Specifically each CMDB can be a branch in your navigation tree.  The world according to XXX CMDB.  </a:t>
            </a:r>
            <a:r>
              <a:rPr lang="en-US" sz="1200" b="1" kern="1200" dirty="0">
                <a:solidFill>
                  <a:schemeClr val="tx1"/>
                </a:solidFill>
                <a:effectLst/>
                <a:latin typeface="+mn-lt"/>
                <a:ea typeface="+mn-ea"/>
                <a:cs typeface="+mn-cs"/>
              </a:rPr>
              <a:t>Most importantly those CMDB’s augment each other within the capacity optimization tool.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those CMDBs have an external customer (which is you and your customers), more effort may be invested to mature the data by the data owners.   You may even find, as I did, that when this helpful but difficult to find data is made available in your capacity optimization tool, it encourages the data owner to maintain the source data.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an example we have CMDBs that reliably shows the Application description,  and one for owner and one for OLA and </a:t>
            </a:r>
            <a:r>
              <a:rPr lang="en-US" sz="1200" b="1" kern="1200" dirty="0">
                <a:solidFill>
                  <a:schemeClr val="tx1"/>
                </a:solidFill>
                <a:effectLst/>
                <a:latin typeface="+mn-lt"/>
                <a:ea typeface="+mn-ea"/>
                <a:cs typeface="+mn-cs"/>
              </a:rPr>
              <a:t>those pieces of information were combined in our capacity optimization tool</a:t>
            </a:r>
            <a:r>
              <a:rPr lang="en-US" sz="1200" kern="1200" dirty="0">
                <a:solidFill>
                  <a:schemeClr val="tx1"/>
                </a:solidFill>
                <a:effectLst/>
                <a:latin typeface="+mn-lt"/>
                <a:ea typeface="+mn-ea"/>
                <a:cs typeface="+mn-cs"/>
              </a:rPr>
              <a:t>.   Our tool should be able to accept that data to make the interface of the capacity optimization tool that much more helpful, buy </a:t>
            </a:r>
            <a:r>
              <a:rPr lang="en-US" sz="1200" b="1" kern="1200" dirty="0">
                <a:solidFill>
                  <a:schemeClr val="tx1"/>
                </a:solidFill>
                <a:effectLst/>
                <a:latin typeface="+mn-lt"/>
                <a:ea typeface="+mn-ea"/>
                <a:cs typeface="+mn-cs"/>
              </a:rPr>
              <a:t>being the ‘single pain of glass’ for all this dispersed data, and gives it some context</a:t>
            </a:r>
          </a:p>
          <a:p>
            <a:endParaRPr lang="en-US" dirty="0"/>
          </a:p>
          <a:p>
            <a:r>
              <a:rPr lang="en-US" dirty="0"/>
              <a:t>Your tool should have the ability to incorporate this configuration data.  In this example, the command center gets an alert on this application, and the capacity tool shows them what the Operating Level Agreement is, who owns the application and an official description of the application, with out needing to refer to three separate tools.</a:t>
            </a:r>
          </a:p>
          <a:p>
            <a:endParaRPr lang="en-US" dirty="0"/>
          </a:p>
          <a:p>
            <a:r>
              <a:rPr lang="en-US" dirty="0"/>
              <a:t>Now a much better informed escalation process can be made.   This data is available in other tools, but they tend to be just to darn hard to get to.</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F3F3544-BC7F-4A5D-AEA6-AD1A812666E5}" type="slidenum">
              <a:rPr lang="en-US" smtClean="0"/>
              <a:t>13</a:t>
            </a:fld>
            <a:endParaRPr lang="en-US"/>
          </a:p>
        </p:txBody>
      </p:sp>
    </p:spTree>
    <p:extLst>
      <p:ext uri="{BB962C8B-B14F-4D97-AF65-F5344CB8AC3E}">
        <p14:creationId xmlns:p14="http://schemas.microsoft.com/office/powerpoint/2010/main" val="2462584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mention for your capacity optimization efforts, </a:t>
            </a:r>
            <a:r>
              <a:rPr lang="en-US" b="1" dirty="0"/>
              <a:t>don’t miss Indirect data sources like Splunk, and your CMDBs.</a:t>
            </a:r>
          </a:p>
          <a:p>
            <a:endParaRPr lang="en-US" dirty="0"/>
          </a:p>
          <a:p>
            <a:r>
              <a:rPr lang="en-US" dirty="0"/>
              <a:t>Splunk is a great source for business metrics (count of work).  Taking access logs and counting </a:t>
            </a:r>
            <a:r>
              <a:rPr lang="en-US" dirty="0" err="1"/>
              <a:t>sessionID</a:t>
            </a:r>
            <a:r>
              <a:rPr lang="en-US" dirty="0"/>
              <a:t>; or security logs and counting login events; or middleware logs and counting product sales.</a:t>
            </a:r>
          </a:p>
          <a:p>
            <a:endParaRPr lang="en-US" dirty="0"/>
          </a:p>
          <a:p>
            <a:r>
              <a:rPr lang="en-US" dirty="0"/>
              <a:t>The CMDBs provide significant value by associating devices into groups (applications and services), providing contextual data.  </a:t>
            </a:r>
            <a:r>
              <a:rPr lang="en-US" b="1" dirty="0"/>
              <a:t>This context and association data is disproportionately helpful in maturing the capacity optimization effectiveness </a:t>
            </a:r>
          </a:p>
          <a:p>
            <a:endParaRPr lang="en-US" dirty="0"/>
          </a:p>
          <a:p>
            <a:endParaRPr lang="en-US" dirty="0"/>
          </a:p>
        </p:txBody>
      </p:sp>
      <p:sp>
        <p:nvSpPr>
          <p:cNvPr id="4" name="Slide Number Placeholder 3"/>
          <p:cNvSpPr>
            <a:spLocks noGrp="1"/>
          </p:cNvSpPr>
          <p:nvPr>
            <p:ph type="sldNum" sz="quarter" idx="10"/>
          </p:nvPr>
        </p:nvSpPr>
        <p:spPr/>
        <p:txBody>
          <a:bodyPr/>
          <a:lstStyle/>
          <a:p>
            <a:fld id="{1F3F3544-BC7F-4A5D-AEA6-AD1A812666E5}" type="slidenum">
              <a:rPr lang="en-US" smtClean="0"/>
              <a:t>14</a:t>
            </a:fld>
            <a:endParaRPr lang="en-US"/>
          </a:p>
        </p:txBody>
      </p:sp>
    </p:spTree>
    <p:extLst>
      <p:ext uri="{BB962C8B-B14F-4D97-AF65-F5344CB8AC3E}">
        <p14:creationId xmlns:p14="http://schemas.microsoft.com/office/powerpoint/2010/main" val="278583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all of these inputs, the capacity tool now has a completely unique data set. </a:t>
            </a:r>
            <a:r>
              <a:rPr lang="en-US" sz="1200" b="1" kern="1200" dirty="0">
                <a:solidFill>
                  <a:schemeClr val="tx1"/>
                </a:solidFill>
                <a:effectLst/>
                <a:latin typeface="+mn-lt"/>
                <a:ea typeface="+mn-ea"/>
                <a:cs typeface="+mn-cs"/>
              </a:rPr>
              <a:t>Different and apart from the sum of its parts</a:t>
            </a:r>
            <a:r>
              <a:rPr lang="en-US" sz="1200" kern="1200" dirty="0">
                <a:solidFill>
                  <a:schemeClr val="tx1"/>
                </a:solidFill>
                <a:effectLst/>
                <a:latin typeface="+mn-lt"/>
                <a:ea typeface="+mn-ea"/>
                <a:cs typeface="+mn-cs"/>
              </a:rPr>
              <a:t>. (Gestalt psychology)   The parts are the monitoring tool data, association data from CMDB, fact data from CMDB, business counts of work or business metrics from SPLUNK (which came form logs).  It is not uncommon to have 100 data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capacity optimization solution </a:t>
            </a:r>
            <a:r>
              <a:rPr lang="en-US" sz="1200" b="1" kern="1200" dirty="0">
                <a:solidFill>
                  <a:schemeClr val="tx1"/>
                </a:solidFill>
                <a:effectLst/>
                <a:latin typeface="+mn-lt"/>
                <a:ea typeface="+mn-ea"/>
                <a:cs typeface="+mn-cs"/>
              </a:rPr>
              <a:t>has the unique ability to consolidate all of this data </a:t>
            </a:r>
            <a:r>
              <a:rPr lang="en-US" sz="1200" kern="1200" dirty="0">
                <a:solidFill>
                  <a:schemeClr val="tx1"/>
                </a:solidFill>
                <a:effectLst/>
                <a:latin typeface="+mn-lt"/>
                <a:ea typeface="+mn-ea"/>
                <a:cs typeface="+mn-cs"/>
              </a:rPr>
              <a:t>you have spent millions of dollars and thousands of hours to obtain, and store, and can liberate it to other legitimate business purposes.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 was a capacity planner, we had a couple of hundred users of our tool, and about a hundred were frequent users including change management, help desk, command center, application owners, application SMEs, and technical staff.   My users got so much value out of the data supplied by these data sources, </a:t>
            </a:r>
            <a:r>
              <a:rPr lang="en-US" sz="1200" b="1" kern="1200" dirty="0">
                <a:solidFill>
                  <a:schemeClr val="tx1"/>
                </a:solidFill>
                <a:effectLst/>
                <a:latin typeface="+mn-lt"/>
                <a:ea typeface="+mn-ea"/>
                <a:cs typeface="+mn-cs"/>
              </a:rPr>
              <a:t>especially the various CMDBs</a:t>
            </a:r>
            <a:r>
              <a:rPr lang="en-US" sz="1200" kern="1200" dirty="0">
                <a:solidFill>
                  <a:schemeClr val="tx1"/>
                </a:solidFill>
                <a:effectLst/>
                <a:latin typeface="+mn-lt"/>
                <a:ea typeface="+mn-ea"/>
                <a:cs typeface="+mn-cs"/>
              </a:rPr>
              <a:t>, that some tools that were going to be retired, because ‘no one used the data’, were kept because the data was now being used through our tool.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people do not know that they have access to the CMDBs, log files, and monitoring tools, and even if they did know, the interfaces do not lend themselves to a casual user getting occasional data.    Once this data was in our capacity optimization solution, that data found a new audience because our interface made access to that data ‘easy’.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Having this data assembled in ONE PLACE, with a user friendly interface creates a unique and valuable data set, different and apart from the sum of its parts. And this became a major value proposition to the corporation, completely independent of the original capacity optimization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Anyway this is FREE VALUE. Available to internal customers that care nothing about ‘capacity management’.  Evaluate your tool with this use case in mind.</a:t>
            </a:r>
          </a:p>
          <a:p>
            <a:endParaRPr lang="en-US" dirty="0"/>
          </a:p>
          <a:p>
            <a:endParaRPr lang="en-US" dirty="0"/>
          </a:p>
        </p:txBody>
      </p:sp>
      <p:sp>
        <p:nvSpPr>
          <p:cNvPr id="4" name="Slide Number Placeholder 3"/>
          <p:cNvSpPr>
            <a:spLocks noGrp="1"/>
          </p:cNvSpPr>
          <p:nvPr>
            <p:ph type="sldNum" sz="quarter" idx="10"/>
          </p:nvPr>
        </p:nvSpPr>
        <p:spPr/>
        <p:txBody>
          <a:bodyPr/>
          <a:lstStyle/>
          <a:p>
            <a:fld id="{1F3F3544-BC7F-4A5D-AEA6-AD1A812666E5}" type="slidenum">
              <a:rPr lang="en-US" smtClean="0"/>
              <a:t>15</a:t>
            </a:fld>
            <a:endParaRPr lang="en-US"/>
          </a:p>
        </p:txBody>
      </p:sp>
    </p:spTree>
    <p:extLst>
      <p:ext uri="{BB962C8B-B14F-4D97-AF65-F5344CB8AC3E}">
        <p14:creationId xmlns:p14="http://schemas.microsoft.com/office/powerpoint/2010/main" val="3949795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summarize.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purpose of a capacity management effort  is</a:t>
            </a:r>
            <a:r>
              <a:rPr lang="en-US" sz="1200" kern="1200" dirty="0">
                <a:solidFill>
                  <a:schemeClr val="tx1"/>
                </a:solidFill>
                <a:effectLst/>
                <a:latin typeface="+mn-lt"/>
                <a:ea typeface="+mn-ea"/>
                <a:cs typeface="+mn-cs"/>
              </a:rPr>
              <a:t> so that you can “transparently and consistently arrive at useful capacity optimization insights, in a reasonable amount of time, with reasonable effort, and in enough time to effect a positive capacity management outcome. ”  The goal is not ‘zero waste’ but rather efficient utilization.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achieve this you should</a:t>
            </a:r>
            <a:r>
              <a:rPr lang="en-US" sz="1200" b="1" kern="1200" dirty="0">
                <a:solidFill>
                  <a:schemeClr val="tx1"/>
                </a:solidFill>
                <a:effectLst/>
                <a:latin typeface="+mn-lt"/>
                <a:ea typeface="+mn-ea"/>
                <a:cs typeface="+mn-cs"/>
              </a:rPr>
              <a:t> consolidate your capacity data into one place where this data can be seen / evaluated holistically.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Must do the fancy correlation analysis and what if modeling – otherwise you are back in your head or in Excel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Must be able to quickly report on ad-hock anomaly detection and ad-hock customer reporting to deliver actionable intelligence.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Must be able to collide on system names such that the data is augmenting on a device name and delivering the value beyond the sum of its parts</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solution must eat the data from the data sources you have.  Don’t ignore non monitoring data.  CMDB for organization, context and fact data, as well as business metrics or the count of work from a tool like Splunk.</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add various data types, you will find that your capacity tool now has a completely unique data set. </a:t>
            </a:r>
            <a:r>
              <a:rPr lang="en-US" sz="1200" b="1" kern="1200" dirty="0">
                <a:solidFill>
                  <a:schemeClr val="tx1"/>
                </a:solidFill>
                <a:effectLst/>
                <a:latin typeface="+mn-lt"/>
                <a:ea typeface="+mn-ea"/>
                <a:cs typeface="+mn-cs"/>
              </a:rPr>
              <a:t>Different and apart from the sum of its parts</a:t>
            </a:r>
            <a:r>
              <a:rPr lang="en-US" sz="1200" kern="1200" dirty="0">
                <a:solidFill>
                  <a:schemeClr val="tx1"/>
                </a:solidFill>
                <a:effectLst/>
                <a:latin typeface="+mn-lt"/>
                <a:ea typeface="+mn-ea"/>
                <a:cs typeface="+mn-cs"/>
              </a:rPr>
              <a:t>. (Gestalt psychology</a:t>
            </a:r>
            <a:r>
              <a:rPr lang="en-US" sz="1200" b="1" kern="1200" dirty="0">
                <a:solidFill>
                  <a:schemeClr val="tx1"/>
                </a:solidFill>
                <a:effectLst/>
                <a:latin typeface="+mn-lt"/>
                <a:ea typeface="+mn-ea"/>
                <a:cs typeface="+mn-cs"/>
              </a:rPr>
              <a:t>)   Don’t underestimate the Corporate Business Value this can provide.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tool needs to be easy enough that non capacity managers can get value out of this uniquely central data source.</a:t>
            </a:r>
          </a:p>
          <a:p>
            <a:endParaRPr lang="en-US" sz="1200" kern="1200" dirty="0">
              <a:solidFill>
                <a:schemeClr val="tx1"/>
              </a:solidFill>
              <a:effectLst/>
              <a:latin typeface="+mn-lt"/>
              <a:ea typeface="+mn-ea"/>
              <a:cs typeface="+mn-cs"/>
            </a:endParaRPr>
          </a:p>
          <a:p>
            <a:r>
              <a:rPr lang="en-US" dirty="0"/>
              <a:t>There </a:t>
            </a:r>
            <a:r>
              <a:rPr lang="en-US" dirty="0" err="1"/>
              <a:t>ya</a:t>
            </a:r>
            <a:r>
              <a:rPr lang="en-US" dirty="0"/>
              <a:t> go.  This is what you should expect from a good capacity tool, and a surprising benefit of having a good tool.</a:t>
            </a:r>
          </a:p>
          <a:p>
            <a:endParaRPr lang="en-US" dirty="0"/>
          </a:p>
          <a:p>
            <a:r>
              <a:rPr lang="en-US" dirty="0"/>
              <a:t>A capacity management tool, like BMC TrueSight Capacity Optimization can help with these goals.</a:t>
            </a:r>
          </a:p>
          <a:p>
            <a:endParaRPr lang="en-US" dirty="0"/>
          </a:p>
          <a:p>
            <a:r>
              <a:rPr lang="en-US" dirty="0"/>
              <a:t>And partners like </a:t>
            </a:r>
            <a:r>
              <a:rPr lang="en-US" b="1" dirty="0"/>
              <a:t>Movìri Consulting </a:t>
            </a:r>
            <a:r>
              <a:rPr lang="en-US" dirty="0"/>
              <a:t>can help you effectively achieve YOUR capacity optimization goals.</a:t>
            </a:r>
          </a:p>
          <a:p>
            <a:endParaRPr lang="en-US" dirty="0"/>
          </a:p>
          <a:p>
            <a:endParaRPr lang="en-US" dirty="0"/>
          </a:p>
        </p:txBody>
      </p:sp>
      <p:sp>
        <p:nvSpPr>
          <p:cNvPr id="4" name="Slide Number Placeholder 3"/>
          <p:cNvSpPr>
            <a:spLocks noGrp="1"/>
          </p:cNvSpPr>
          <p:nvPr>
            <p:ph type="sldNum" sz="quarter" idx="10"/>
          </p:nvPr>
        </p:nvSpPr>
        <p:spPr/>
        <p:txBody>
          <a:bodyPr/>
          <a:lstStyle/>
          <a:p>
            <a:fld id="{1F3F3544-BC7F-4A5D-AEA6-AD1A812666E5}" type="slidenum">
              <a:rPr lang="en-US" smtClean="0"/>
              <a:t>16</a:t>
            </a:fld>
            <a:endParaRPr lang="en-US"/>
          </a:p>
        </p:txBody>
      </p:sp>
    </p:spTree>
    <p:extLst>
      <p:ext uri="{BB962C8B-B14F-4D97-AF65-F5344CB8AC3E}">
        <p14:creationId xmlns:p14="http://schemas.microsoft.com/office/powerpoint/2010/main" val="3470871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Movìri Consulting thanks you for your time.   Give us a call to see how we can help you achieve your goals.</a:t>
            </a:r>
          </a:p>
          <a:p>
            <a:endParaRPr lang="en-US" dirty="0"/>
          </a:p>
          <a:p>
            <a:r>
              <a:rPr lang="en-US" b="1" dirty="0"/>
              <a:t>Mr. Ben Davies</a:t>
            </a:r>
          </a:p>
          <a:p>
            <a:r>
              <a:rPr lang="en-US" b="1" dirty="0"/>
              <a:t>Senior Consultant</a:t>
            </a:r>
          </a:p>
          <a:p>
            <a:r>
              <a:rPr lang="en-US" b="1" dirty="0"/>
              <a:t>www.Moviri.com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283 Franklin St, Floor 2, Boston MA 02110-3123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Office +1 (704) 819-7892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Ben.Davies@moviri.com</a:t>
            </a:r>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17</a:t>
            </a:fld>
            <a:endParaRPr lang="en-US" dirty="0"/>
          </a:p>
        </p:txBody>
      </p:sp>
    </p:spTree>
    <p:extLst>
      <p:ext uri="{BB962C8B-B14F-4D97-AF65-F5344CB8AC3E}">
        <p14:creationId xmlns:p14="http://schemas.microsoft.com/office/powerpoint/2010/main" val="3808051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Here are a few </a:t>
            </a:r>
          </a:p>
          <a:p>
            <a:endParaRPr lang="en-US" dirty="0"/>
          </a:p>
          <a:p>
            <a:endParaRPr lang="en-US" dirty="0"/>
          </a:p>
          <a:p>
            <a:r>
              <a:rPr lang="en-US" dirty="0"/>
              <a:t>Why are my monitoring tools not enough?</a:t>
            </a:r>
          </a:p>
          <a:p>
            <a:r>
              <a:rPr lang="en-US" dirty="0"/>
              <a:t>They may be ‘enough’ for monitoring but probably not for capacity planning.   While you could do individual device capacity analysis, these monitoring tools tend not to be able to groups systems together to analyze the group and they can not include data that is from a different source.  You would have to go to that source and perform capacity analysis on those systems in isolation.</a:t>
            </a:r>
          </a:p>
          <a:p>
            <a:endParaRPr lang="en-US" dirty="0"/>
          </a:p>
          <a:p>
            <a:r>
              <a:rPr lang="en-US" dirty="0"/>
              <a:t>So. The mission of capacity planning is GREATLY enhanced by combining these separate monitoring tools data and conducting capacity analysis on the combined group of resources.</a:t>
            </a:r>
          </a:p>
          <a:p>
            <a:endParaRPr lang="en-US" dirty="0"/>
          </a:p>
          <a:p>
            <a:r>
              <a:rPr lang="en-US" dirty="0"/>
              <a:t>====</a:t>
            </a:r>
          </a:p>
          <a:p>
            <a:endParaRPr lang="en-US" dirty="0"/>
          </a:p>
          <a:p>
            <a:r>
              <a:rPr lang="en-US" dirty="0"/>
              <a:t>I am not yet doing ‘anything’ with capacity management. How should I get started?</a:t>
            </a:r>
          </a:p>
          <a:p>
            <a:r>
              <a:rPr lang="en-US" dirty="0"/>
              <a:t>Mature your data sources.  This means to identify the source. Establish a path (network rules, firewall rules). Establish a read only account (not a person account but a process account).  Get access to the database tables, and sample queries.   The goal here is to connect with Excel ODBC functionality, use a query to get yesterdays data in the proper time slices and denormalized so you have device names not just device serial numbers.  Review the data to be sure that it includes what metrics you wish, at the proper resolution and in a way that can be analyzed in the tool, even if it ‘only’ Excel.  You can start this process right this instant with what you already have on your desktop.  As you shop for tools this process will mature the data sources, let you get familiar with the data, and get started on basic analysis.  When your tool is installed connecting to these data sources will be ‘super simple’ (compared to not maturing the data sources first).</a:t>
            </a:r>
          </a:p>
          <a:p>
            <a:endParaRPr lang="en-US" dirty="0"/>
          </a:p>
          <a:p>
            <a:r>
              <a:rPr lang="en-US" dirty="0"/>
              <a:t>====</a:t>
            </a:r>
          </a:p>
          <a:p>
            <a:endParaRPr lang="en-US" dirty="0"/>
          </a:p>
          <a:p>
            <a:r>
              <a:rPr lang="en-US" dirty="0"/>
              <a:t>I am doing capacity management now. I do now wish to throw it out and start over.</a:t>
            </a:r>
          </a:p>
          <a:p>
            <a:r>
              <a:rPr lang="en-US" dirty="0"/>
              <a:t>It is likely that this is not necessary. We can evaluate what you are doing now and recommend adjustments. Mostly the tools and techniques apply across software tools, so unless the software tools you are using now do not meet critical success criteria, you may just need to make adjustments.   We have the experience of seeing what has worked and what has not in a number of different sized environments and with various political environments.  You can benefit from that experience.</a:t>
            </a:r>
          </a:p>
          <a:p>
            <a:endParaRPr lang="en-US" dirty="0"/>
          </a:p>
          <a:p>
            <a:r>
              <a:rPr lang="en-US" dirty="0"/>
              <a:t>====</a:t>
            </a:r>
          </a:p>
          <a:p>
            <a:r>
              <a:rPr lang="en-US" dirty="0"/>
              <a:t>Why have I never heard of …</a:t>
            </a:r>
          </a:p>
          <a:p>
            <a:r>
              <a:rPr lang="en-US" dirty="0"/>
              <a:t>Capacity management has become a progressively complicated world with constantly changing parts.  In the beginning of physical systems, CPU was the constrained resource. Then as devices became bigger several workloads were placed on one device, causing work characterization to be the topic of the day.  Then as the devices got bigger still and virtual machines allowed for simplification of workload characterization, memory became the constrained resource, while the physical devices became virtually hidden.  Each technology change addresses some challenge, but moves the goal posts of capacity management.  In all of this many metrics have a finite application, and we find them only during complicated performance analysis.</a:t>
            </a:r>
          </a:p>
          <a:p>
            <a:endParaRPr lang="en-US" dirty="0"/>
          </a:p>
          <a:p>
            <a:r>
              <a:rPr lang="en-US" dirty="0"/>
              <a:t>Now Capacity managers can find these obscure metrics during conversations like this, and monitor them easily with a capacity tool (that collects the metrics).  It is an information arms race and these gems tend to stay hidden until the ‘normal stuff’ is addressed in the capacity management efforts.  Finding these metrics is how you know you are doing interesting stuff. </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Do research on the metrics and see if your capacity management practice would benefit from monitoring these metrics.  Short answer is yes.</a:t>
            </a:r>
          </a:p>
          <a:p>
            <a:endParaRPr lang="en-US" dirty="0">
              <a:sym typeface="Wingdings" panose="05000000000000000000" pitchFamily="2" charset="2"/>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F3F3544-BC7F-4A5D-AEA6-AD1A812666E5}" type="slidenum">
              <a:rPr lang="en-US" smtClean="0"/>
              <a:t>18</a:t>
            </a:fld>
            <a:endParaRPr lang="en-US"/>
          </a:p>
        </p:txBody>
      </p:sp>
    </p:spTree>
    <p:extLst>
      <p:ext uri="{BB962C8B-B14F-4D97-AF65-F5344CB8AC3E}">
        <p14:creationId xmlns:p14="http://schemas.microsoft.com/office/powerpoint/2010/main" val="113292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goal today is to discuss capacity management as a discipline and in the context of a capacity tool, in this case the BMC TrueSight Capacity Optimization 11.x  solution is shown in the examples.  We will not focus on this tool as a sales pitch, but to show what a good tool should do for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are going to assume that you know </a:t>
            </a:r>
            <a:r>
              <a:rPr lang="en-US" sz="1200" b="1" kern="1200" dirty="0">
                <a:solidFill>
                  <a:schemeClr val="tx1"/>
                </a:solidFill>
                <a:effectLst/>
                <a:latin typeface="+mn-lt"/>
                <a:ea typeface="+mn-ea"/>
                <a:cs typeface="+mn-cs"/>
              </a:rPr>
              <a:t>of </a:t>
            </a:r>
            <a:r>
              <a:rPr lang="en-US" sz="1200" kern="1200" dirty="0">
                <a:solidFill>
                  <a:schemeClr val="tx1"/>
                </a:solidFill>
                <a:effectLst/>
                <a:latin typeface="+mn-lt"/>
                <a:ea typeface="+mn-ea"/>
                <a:cs typeface="+mn-cs"/>
              </a:rPr>
              <a:t>Capacity Management but are not a capacity expert.  Also we will assume you understand that what we show in the tool </a:t>
            </a:r>
            <a:r>
              <a:rPr lang="en-US" sz="1200" b="1" kern="1200" dirty="0">
                <a:solidFill>
                  <a:schemeClr val="tx1"/>
                </a:solidFill>
                <a:effectLst/>
                <a:latin typeface="+mn-lt"/>
                <a:ea typeface="+mn-ea"/>
                <a:cs typeface="+mn-cs"/>
              </a:rPr>
              <a:t>should be part of any capacity tool you use</a:t>
            </a:r>
            <a:r>
              <a:rPr lang="en-US" sz="1200" kern="1200" dirty="0">
                <a:solidFill>
                  <a:schemeClr val="tx1"/>
                </a:solidFill>
                <a:effectLst/>
                <a:latin typeface="+mn-lt"/>
                <a:ea typeface="+mn-ea"/>
                <a:cs typeface="+mn-cs"/>
              </a:rPr>
              <a:t>.  While I am biased toward the BMC TrueSight Capacity Optimization solution, there are other tools available, including good ole Microsoft Excel – which is where I got my start.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that understanding we will: </a:t>
            </a:r>
          </a:p>
          <a:p>
            <a:pPr lvl="1"/>
            <a:r>
              <a:rPr lang="en-US" sz="1200" kern="1200" dirty="0">
                <a:solidFill>
                  <a:schemeClr val="tx1"/>
                </a:solidFill>
                <a:effectLst/>
                <a:latin typeface="+mn-lt"/>
                <a:ea typeface="+mn-ea"/>
                <a:cs typeface="+mn-cs"/>
              </a:rPr>
              <a:t>Define our Purpose / Goal of Capacity Management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Explore the keys to achieving that goal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Talk about reporting to deliver actionable intelligence</a:t>
            </a:r>
          </a:p>
          <a:p>
            <a:pPr lvl="1"/>
            <a:r>
              <a:rPr lang="en-US" sz="1200" kern="1200" dirty="0">
                <a:solidFill>
                  <a:schemeClr val="tx1"/>
                </a:solidFill>
                <a:effectLst/>
                <a:latin typeface="+mn-lt"/>
                <a:ea typeface="+mn-ea"/>
                <a:cs typeface="+mn-cs"/>
              </a:rPr>
              <a:t>Take a diversion into Gestalt Psychology – it is relevant here</a:t>
            </a:r>
          </a:p>
          <a:p>
            <a:pPr lvl="1"/>
            <a:r>
              <a:rPr lang="en-US" sz="1200" kern="1200" dirty="0">
                <a:solidFill>
                  <a:schemeClr val="tx1"/>
                </a:solidFill>
                <a:effectLst/>
                <a:latin typeface="+mn-lt"/>
                <a:ea typeface="+mn-ea"/>
                <a:cs typeface="+mn-cs"/>
              </a:rPr>
              <a:t>Then summarize our must haves </a:t>
            </a:r>
          </a:p>
          <a:p>
            <a:pPr lvl="1"/>
            <a:r>
              <a:rPr lang="en-US" sz="1200" kern="1200" dirty="0">
                <a:solidFill>
                  <a:schemeClr val="tx1"/>
                </a:solidFill>
                <a:effectLst/>
                <a:latin typeface="+mn-lt"/>
                <a:ea typeface="+mn-ea"/>
                <a:cs typeface="+mn-cs"/>
              </a:rPr>
              <a:t>And finish with questions.</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3F3544-BC7F-4A5D-AEA6-AD1A812666E5}" type="slidenum">
              <a:rPr lang="en-US" smtClean="0"/>
              <a:t>2</a:t>
            </a:fld>
            <a:endParaRPr lang="en-US"/>
          </a:p>
        </p:txBody>
      </p:sp>
    </p:spTree>
    <p:extLst>
      <p:ext uri="{BB962C8B-B14F-4D97-AF65-F5344CB8AC3E}">
        <p14:creationId xmlns:p14="http://schemas.microsoft.com/office/powerpoint/2010/main" val="284818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 my estimation, the purpose / goal of a capacity management effort  is to: </a:t>
            </a:r>
            <a:r>
              <a:rPr lang="en-US" sz="1200" kern="1200" dirty="0">
                <a:solidFill>
                  <a:schemeClr val="tx1"/>
                </a:solidFill>
                <a:effectLst/>
                <a:latin typeface="+mn-lt"/>
                <a:ea typeface="+mn-ea"/>
                <a:cs typeface="+mn-cs"/>
              </a:rPr>
              <a:t>“transparently and consistently arrive at useful capacity optimization insights, in a reasonable amount of time, with reasonable effort, and in enough time to effect a positive capacity management outcome. ”  The goal is not ‘zero waste’ but rather efficient utilization.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key to achieve this is to consolidate your capacity data into one place where this data can be seen / evaluated holistically.  A good capacity optimization tool is the enabling technology, along with complete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your environment (or the part you were responsible for) was ‘small’ , which is to say up to a couple hundred devices, you could keep this data ‘in your head’ reasonably effectively.  As the counts increase, things start to slip.  Once this becomes apparent, it is already costing yourself considerable green money for equipment, power, cooling and licenses, as well as blue money for the people, time and effort to manage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good tool will help you </a:t>
            </a:r>
            <a:r>
              <a:rPr lang="en-US" sz="1200" b="1" kern="1200" dirty="0">
                <a:solidFill>
                  <a:schemeClr val="tx1"/>
                </a:solidFill>
                <a:effectLst/>
                <a:latin typeface="+mn-lt"/>
                <a:ea typeface="+mn-ea"/>
                <a:cs typeface="+mn-cs"/>
              </a:rPr>
              <a:t>to quickly save green money</a:t>
            </a:r>
            <a:r>
              <a:rPr lang="en-US" sz="1200" kern="1200" dirty="0">
                <a:solidFill>
                  <a:schemeClr val="tx1"/>
                </a:solidFill>
                <a:effectLst/>
                <a:latin typeface="+mn-lt"/>
                <a:ea typeface="+mn-ea"/>
                <a:cs typeface="+mn-cs"/>
              </a:rPr>
              <a:t> by showing resources that are currently available but out of view. This allows for you to confidently place new demand on existing equipment and save green money, by not spending green money resources for additional capacity.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also shows you where you have old, under used, and ‘lost’ resources that are ripe for retirement and consolidation.   </a:t>
            </a:r>
            <a:r>
              <a:rPr lang="en-US" sz="1200" b="1" kern="1200" dirty="0">
                <a:solidFill>
                  <a:schemeClr val="tx1"/>
                </a:solidFill>
                <a:effectLst/>
                <a:latin typeface="+mn-lt"/>
                <a:ea typeface="+mn-ea"/>
                <a:cs typeface="+mn-cs"/>
              </a:rPr>
              <a:t>This saves the blue money</a:t>
            </a:r>
            <a:r>
              <a:rPr lang="en-US" sz="1200" kern="1200" dirty="0">
                <a:solidFill>
                  <a:schemeClr val="tx1"/>
                </a:solidFill>
                <a:effectLst/>
                <a:latin typeface="+mn-lt"/>
                <a:ea typeface="+mn-ea"/>
                <a:cs typeface="+mn-cs"/>
              </a:rPr>
              <a:t> that is currently  used for the care and feeding for resources that are providing limited value.  While you are not going to recoup blue money already spent on licenses, you do free those licenses up, which potentially is a green money savings when the license is renewed.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So it seems to reach our stated objectives</a:t>
            </a:r>
            <a:r>
              <a:rPr lang="en-US" sz="1200" kern="1200" dirty="0">
                <a:solidFill>
                  <a:schemeClr val="tx1"/>
                </a:solidFill>
                <a:effectLst/>
                <a:latin typeface="+mn-lt"/>
                <a:ea typeface="+mn-ea"/>
                <a:cs typeface="+mn-cs"/>
              </a:rPr>
              <a:t> of: green money savings, blue money savings, and useful capacity optimization insights, </a:t>
            </a:r>
            <a:r>
              <a:rPr lang="en-US" sz="1200" b="1" kern="1200" dirty="0">
                <a:solidFill>
                  <a:schemeClr val="tx1"/>
                </a:solidFill>
                <a:effectLst/>
                <a:latin typeface="+mn-lt"/>
                <a:ea typeface="+mn-ea"/>
                <a:cs typeface="+mn-cs"/>
              </a:rPr>
              <a:t>we should start with an inventory of Capacity data sources, which is more than just monitoring data.</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1F3F3544-BC7F-4A5D-AEA6-AD1A812666E5}" type="slidenum">
              <a:rPr lang="en-US" smtClean="0"/>
              <a:t>3</a:t>
            </a:fld>
            <a:endParaRPr lang="en-US"/>
          </a:p>
        </p:txBody>
      </p:sp>
    </p:spTree>
    <p:extLst>
      <p:ext uri="{BB962C8B-B14F-4D97-AF65-F5344CB8AC3E}">
        <p14:creationId xmlns:p14="http://schemas.microsoft.com/office/powerpoint/2010/main" val="177859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Your tool should have the ability to make fancy analysis relatively easily.  </a:t>
            </a:r>
            <a:r>
              <a:rPr lang="en-US" dirty="0"/>
              <a:t>In this case (test data so don’t look so close) we see number of events vs CPU percentage needed to service those events. You can use a chart like this to determine how many events you could process with less than 50% CPU, or if a 25% increase in work will fit on existing equipment.</a:t>
            </a:r>
          </a:p>
          <a:p>
            <a:endParaRPr lang="en-US" dirty="0"/>
          </a:p>
          <a:p>
            <a:r>
              <a:rPr lang="en-US" dirty="0"/>
              <a:t>This analysis takes considerable analysis time</a:t>
            </a:r>
            <a:r>
              <a:rPr lang="en-US" b="1" dirty="0"/>
              <a:t>. It is important that the capacity tool can make these charts quickly and easily, </a:t>
            </a:r>
            <a:r>
              <a:rPr lang="en-US" dirty="0"/>
              <a:t>as many iterations are needed for a complete analysis.   </a:t>
            </a:r>
          </a:p>
          <a:p>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true capacity optimization effort, we need to know the </a:t>
            </a:r>
            <a:r>
              <a:rPr lang="en-US" sz="1200" b="1" kern="1200" dirty="0">
                <a:solidFill>
                  <a:schemeClr val="tx1"/>
                </a:solidFill>
                <a:effectLst/>
                <a:latin typeface="+mn-lt"/>
                <a:ea typeface="+mn-ea"/>
                <a:cs typeface="+mn-cs"/>
              </a:rPr>
              <a:t>counts of work that those devices are doing.</a:t>
            </a:r>
            <a:r>
              <a:rPr lang="en-US" sz="1200" kern="1200" dirty="0">
                <a:solidFill>
                  <a:schemeClr val="tx1"/>
                </a:solidFill>
                <a:effectLst/>
                <a:latin typeface="+mn-lt"/>
                <a:ea typeface="+mn-ea"/>
                <a:cs typeface="+mn-cs"/>
              </a:rPr>
              <a:t>  When we know those counts we can make declarative statements like for every 100 pieces of work per minute, the systems involved use xx CPU require xx memory, and consume xx network IO,  xx disk IO, and xx storage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the extent that this remains true in our model, we forecast that we can service up to xxx pieces of work per minute with the first constrained resource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counts of work come from log data, transaction databases and other sources and are hugely helpful in maturing any capacity optimization effort.</a:t>
            </a:r>
            <a:endParaRPr lang="en-US" b="1" dirty="0"/>
          </a:p>
        </p:txBody>
      </p:sp>
      <p:sp>
        <p:nvSpPr>
          <p:cNvPr id="4" name="Slide Number Placeholder 3"/>
          <p:cNvSpPr>
            <a:spLocks noGrp="1"/>
          </p:cNvSpPr>
          <p:nvPr>
            <p:ph type="sldNum" sz="quarter" idx="10"/>
          </p:nvPr>
        </p:nvSpPr>
        <p:spPr/>
        <p:txBody>
          <a:bodyPr/>
          <a:lstStyle/>
          <a:p>
            <a:fld id="{1F3F3544-BC7F-4A5D-AEA6-AD1A812666E5}" type="slidenum">
              <a:rPr lang="en-US" smtClean="0"/>
              <a:t>4</a:t>
            </a:fld>
            <a:endParaRPr lang="en-US"/>
          </a:p>
        </p:txBody>
      </p:sp>
    </p:spTree>
    <p:extLst>
      <p:ext uri="{BB962C8B-B14F-4D97-AF65-F5344CB8AC3E}">
        <p14:creationId xmlns:p14="http://schemas.microsoft.com/office/powerpoint/2010/main" val="160558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Your capacity optimization tool should have the ability to model existing efficiency, AND model increase load.  </a:t>
            </a:r>
            <a:r>
              <a:rPr lang="en-US" dirty="0"/>
              <a:t>This will show the next bottleneck.  The analyst can then propose ways to remove the bottleneck with new, or bigger, or different equipment – all of which have a cost that can now be evaluated.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allows us to say that for xxx $Dollars we can relieve that constraint in our forecast, allowing us to service up to xxx pieces of work per minute, where the next constrained resource is ???.   And so on and so 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F3F3544-BC7F-4A5D-AEA6-AD1A812666E5}" type="slidenum">
              <a:rPr lang="en-US" smtClean="0"/>
              <a:t>5</a:t>
            </a:fld>
            <a:endParaRPr lang="en-US"/>
          </a:p>
        </p:txBody>
      </p:sp>
    </p:spTree>
    <p:extLst>
      <p:ext uri="{BB962C8B-B14F-4D97-AF65-F5344CB8AC3E}">
        <p14:creationId xmlns:p14="http://schemas.microsoft.com/office/powerpoint/2010/main" val="3803037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Your tool should have the ability to monitor for ‘threshold violations’   </a:t>
            </a:r>
            <a:r>
              <a:rPr lang="en-US" dirty="0"/>
              <a:t>This sample is a verbose report showing each violation of a threshold.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tool will likely have preset thresholds.  It is up to you to tune them for your environment.   (not too many false positives without missing valid leading indicators.)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These analysis are quite mature. </a:t>
            </a:r>
            <a:r>
              <a:rPr lang="en-US" sz="1200" kern="1200" dirty="0">
                <a:solidFill>
                  <a:schemeClr val="tx1"/>
                </a:solidFill>
                <a:effectLst/>
                <a:latin typeface="+mn-lt"/>
                <a:ea typeface="+mn-ea"/>
                <a:cs typeface="+mn-cs"/>
              </a:rPr>
              <a:t>And are NOT something you are likely to get as soon as the tool is turned on. But your tools must be able to do these analysis easily and quickly.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analysis required a ‘reasonably complete’ compute profile (monitoring data), counts of work done in a granular enough slices to compare to the equipment, and a grouping mechanism to isolate these data into an application or service, and an application SME to interpret the systems and interactions.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 be clear the tool can do this on day one, but the data required is generally not available early in a new effort.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F3F3544-BC7F-4A5D-AEA6-AD1A812666E5}" type="slidenum">
              <a:rPr lang="en-US" smtClean="0"/>
              <a:t>6</a:t>
            </a:fld>
            <a:endParaRPr lang="en-US"/>
          </a:p>
        </p:txBody>
      </p:sp>
    </p:spTree>
    <p:extLst>
      <p:ext uri="{BB962C8B-B14F-4D97-AF65-F5344CB8AC3E}">
        <p14:creationId xmlns:p14="http://schemas.microsoft.com/office/powerpoint/2010/main" val="2393131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these (preceding) studies take time, what can I do right away??</a:t>
            </a:r>
          </a:p>
        </p:txBody>
      </p:sp>
      <p:sp>
        <p:nvSpPr>
          <p:cNvPr id="4" name="Slide Number Placeholder 3"/>
          <p:cNvSpPr>
            <a:spLocks noGrp="1"/>
          </p:cNvSpPr>
          <p:nvPr>
            <p:ph type="sldNum" sz="quarter" idx="10"/>
          </p:nvPr>
        </p:nvSpPr>
        <p:spPr/>
        <p:txBody>
          <a:bodyPr/>
          <a:lstStyle/>
          <a:p>
            <a:fld id="{1F3F3544-BC7F-4A5D-AEA6-AD1A812666E5}" type="slidenum">
              <a:rPr lang="en-US" smtClean="0"/>
              <a:t>7</a:t>
            </a:fld>
            <a:endParaRPr lang="en-US"/>
          </a:p>
        </p:txBody>
      </p:sp>
    </p:spTree>
    <p:extLst>
      <p:ext uri="{BB962C8B-B14F-4D97-AF65-F5344CB8AC3E}">
        <p14:creationId xmlns:p14="http://schemas.microsoft.com/office/powerpoint/2010/main" val="338331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soon as you get monitoring data into the tool you start making ‘canned reports’.</a:t>
            </a:r>
          </a:p>
          <a:p>
            <a:endParaRPr lang="en-US" dirty="0"/>
          </a:p>
          <a:p>
            <a:r>
              <a:rPr lang="en-US" dirty="0"/>
              <a:t>These canned reports are intended to discover what actionable intelligence is within the data.. In this example we group based on Operating system, monitoring tool, or some manually created ‘buckets’</a:t>
            </a:r>
          </a:p>
          <a:p>
            <a:endParaRPr lang="en-US" dirty="0"/>
          </a:p>
          <a:p>
            <a:r>
              <a:rPr lang="en-US" dirty="0"/>
              <a:t>From ‘Day One’ the capacity team should be able to generate useful ad-hoc reports.</a:t>
            </a:r>
          </a:p>
          <a:p>
            <a:endParaRPr lang="en-US" dirty="0"/>
          </a:p>
          <a:p>
            <a:r>
              <a:rPr lang="en-US" dirty="0"/>
              <a:t>These reports can and should show common metrics, but can also show uncommon metrics.   Test your tool and data by looking for Common Metrics:</a:t>
            </a:r>
          </a:p>
          <a:p>
            <a:r>
              <a:rPr lang="en-US" dirty="0"/>
              <a:t>CPU</a:t>
            </a:r>
          </a:p>
          <a:p>
            <a:r>
              <a:rPr lang="en-US" dirty="0"/>
              <a:t>Memory</a:t>
            </a:r>
          </a:p>
          <a:p>
            <a:r>
              <a:rPr lang="en-US" dirty="0"/>
              <a:t>Disk</a:t>
            </a:r>
          </a:p>
          <a:p>
            <a:endParaRPr lang="en-US" b="1" dirty="0"/>
          </a:p>
          <a:p>
            <a:endParaRPr lang="en-US" b="1" dirty="0"/>
          </a:p>
          <a:p>
            <a:r>
              <a:rPr lang="en-US" b="1" dirty="0"/>
              <a:t>And also uncommon metrics</a:t>
            </a:r>
          </a:p>
          <a:p>
            <a:r>
              <a:rPr lang="en-US" b="1" dirty="0"/>
              <a:t>Co-Stop  a VMWare metric (discussed later)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Minimum idle workers – an Apache metric</a:t>
            </a:r>
          </a:p>
          <a:p>
            <a:r>
              <a:rPr lang="en-US" b="1" dirty="0"/>
              <a:t>CPU </a:t>
            </a:r>
            <a:r>
              <a:rPr lang="en-US" b="1" dirty="0" err="1"/>
              <a:t>RunQueue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file descriptors (</a:t>
            </a:r>
            <a:r>
              <a:rPr lang="en-US" b="1" dirty="0" err="1"/>
              <a:t>ulimit</a:t>
            </a:r>
            <a:r>
              <a:rPr lang="en-US" b="1" dirty="0"/>
              <a:t>)</a:t>
            </a:r>
          </a:p>
          <a:p>
            <a:r>
              <a:rPr lang="en-US" b="1" dirty="0"/>
              <a:t>network port mismatch</a:t>
            </a:r>
          </a:p>
          <a:p>
            <a:r>
              <a:rPr lang="en-US" b="1" dirty="0"/>
              <a:t>Database locking</a:t>
            </a:r>
          </a:p>
          <a:p>
            <a:endParaRPr lang="en-US" dirty="0"/>
          </a:p>
        </p:txBody>
      </p:sp>
      <p:sp>
        <p:nvSpPr>
          <p:cNvPr id="4" name="Slide Number Placeholder 3"/>
          <p:cNvSpPr>
            <a:spLocks noGrp="1"/>
          </p:cNvSpPr>
          <p:nvPr>
            <p:ph type="sldNum" sz="quarter" idx="10"/>
          </p:nvPr>
        </p:nvSpPr>
        <p:spPr/>
        <p:txBody>
          <a:bodyPr/>
          <a:lstStyle/>
          <a:p>
            <a:fld id="{1F3F3544-BC7F-4A5D-AEA6-AD1A812666E5}" type="slidenum">
              <a:rPr lang="en-US" smtClean="0"/>
              <a:t>8</a:t>
            </a:fld>
            <a:endParaRPr lang="en-US"/>
          </a:p>
        </p:txBody>
      </p:sp>
    </p:spTree>
    <p:extLst>
      <p:ext uri="{BB962C8B-B14F-4D97-AF65-F5344CB8AC3E}">
        <p14:creationId xmlns:p14="http://schemas.microsoft.com/office/powerpoint/2010/main" val="1008897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Your tool should also be flexible enough to group on the fly.  We do this based on filters in our example.    Reports are made in advance, and as items get our attention, we put them in the filter, and run the reports.</a:t>
            </a:r>
          </a:p>
          <a:p>
            <a:endParaRPr lang="en-US" dirty="0"/>
          </a:p>
          <a:p>
            <a:r>
              <a:rPr lang="en-US" b="1" dirty="0"/>
              <a:t>Your tool should not force you to predefine everything every time.</a:t>
            </a:r>
          </a:p>
          <a:p>
            <a:endParaRPr lang="en-US" dirty="0"/>
          </a:p>
        </p:txBody>
      </p:sp>
      <p:sp>
        <p:nvSpPr>
          <p:cNvPr id="4" name="Slide Number Placeholder 3"/>
          <p:cNvSpPr>
            <a:spLocks noGrp="1"/>
          </p:cNvSpPr>
          <p:nvPr>
            <p:ph type="sldNum" sz="quarter" idx="10"/>
          </p:nvPr>
        </p:nvSpPr>
        <p:spPr/>
        <p:txBody>
          <a:bodyPr/>
          <a:lstStyle/>
          <a:p>
            <a:fld id="{1F3F3544-BC7F-4A5D-AEA6-AD1A812666E5}" type="slidenum">
              <a:rPr lang="en-US" smtClean="0"/>
              <a:t>9</a:t>
            </a:fld>
            <a:endParaRPr lang="en-US"/>
          </a:p>
        </p:txBody>
      </p:sp>
    </p:spTree>
    <p:extLst>
      <p:ext uri="{BB962C8B-B14F-4D97-AF65-F5344CB8AC3E}">
        <p14:creationId xmlns:p14="http://schemas.microsoft.com/office/powerpoint/2010/main" val="795335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53E394-255B-4688-807E-4FF0F3D163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8ED2DED-9FCA-4FE6-B05E-AD4B7FF2E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D2D1231-5DD5-43E6-BA0D-1F97DB6526B3}"/>
              </a:ext>
            </a:extLst>
          </p:cNvPr>
          <p:cNvSpPr>
            <a:spLocks noGrp="1"/>
          </p:cNvSpPr>
          <p:nvPr>
            <p:ph type="dt" sz="half" idx="10"/>
          </p:nvPr>
        </p:nvSpPr>
        <p:spPr/>
        <p:txBody>
          <a:bodyPr/>
          <a:lstStyle/>
          <a:p>
            <a:fld id="{A2944DC3-6692-4C82-A94D-259A0C4A6533}" type="datetimeFigureOut">
              <a:rPr lang="en-US" smtClean="0"/>
              <a:t>7/16/2018</a:t>
            </a:fld>
            <a:endParaRPr lang="en-US"/>
          </a:p>
        </p:txBody>
      </p:sp>
      <p:sp>
        <p:nvSpPr>
          <p:cNvPr id="5" name="Footer Placeholder 4">
            <a:extLst>
              <a:ext uri="{FF2B5EF4-FFF2-40B4-BE49-F238E27FC236}">
                <a16:creationId xmlns:a16="http://schemas.microsoft.com/office/drawing/2014/main" xmlns="" id="{8FA3E75E-FEB4-499B-BB0C-6182F643C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873C6C-52C6-4F84-A832-5D2F1C8A8CAA}"/>
              </a:ext>
            </a:extLst>
          </p:cNvPr>
          <p:cNvSpPr>
            <a:spLocks noGrp="1"/>
          </p:cNvSpPr>
          <p:nvPr>
            <p:ph type="sldNum" sz="quarter" idx="12"/>
          </p:nvPr>
        </p:nvSpPr>
        <p:spPr/>
        <p:txBody>
          <a:bodyPr/>
          <a:lstStyle/>
          <a:p>
            <a:fld id="{206B803B-7927-41F9-A207-DEA1FFEF1526}" type="slidenum">
              <a:rPr lang="en-US" smtClean="0"/>
              <a:t>‹#›</a:t>
            </a:fld>
            <a:endParaRPr lang="en-US"/>
          </a:p>
        </p:txBody>
      </p:sp>
    </p:spTree>
    <p:extLst>
      <p:ext uri="{BB962C8B-B14F-4D97-AF65-F5344CB8AC3E}">
        <p14:creationId xmlns:p14="http://schemas.microsoft.com/office/powerpoint/2010/main" val="359980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C54BA-A6DE-4497-82B1-B97F200F4B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E983BDC-EAF9-4DAD-9F8F-9C0DF9B9BA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A5D747-E5FE-46CD-8D8E-28BCE71B6115}"/>
              </a:ext>
            </a:extLst>
          </p:cNvPr>
          <p:cNvSpPr>
            <a:spLocks noGrp="1"/>
          </p:cNvSpPr>
          <p:nvPr>
            <p:ph type="dt" sz="half" idx="10"/>
          </p:nvPr>
        </p:nvSpPr>
        <p:spPr/>
        <p:txBody>
          <a:bodyPr/>
          <a:lstStyle/>
          <a:p>
            <a:fld id="{A2944DC3-6692-4C82-A94D-259A0C4A6533}" type="datetimeFigureOut">
              <a:rPr lang="en-US" smtClean="0"/>
              <a:t>7/16/2018</a:t>
            </a:fld>
            <a:endParaRPr lang="en-US"/>
          </a:p>
        </p:txBody>
      </p:sp>
      <p:sp>
        <p:nvSpPr>
          <p:cNvPr id="5" name="Footer Placeholder 4">
            <a:extLst>
              <a:ext uri="{FF2B5EF4-FFF2-40B4-BE49-F238E27FC236}">
                <a16:creationId xmlns:a16="http://schemas.microsoft.com/office/drawing/2014/main" xmlns="" id="{8139B107-A825-4F91-B2DE-3B09027AA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8DF0F47-29A9-429B-B105-0090F8E0D9F6}"/>
              </a:ext>
            </a:extLst>
          </p:cNvPr>
          <p:cNvSpPr>
            <a:spLocks noGrp="1"/>
          </p:cNvSpPr>
          <p:nvPr>
            <p:ph type="sldNum" sz="quarter" idx="12"/>
          </p:nvPr>
        </p:nvSpPr>
        <p:spPr/>
        <p:txBody>
          <a:bodyPr/>
          <a:lstStyle/>
          <a:p>
            <a:fld id="{206B803B-7927-41F9-A207-DEA1FFEF1526}" type="slidenum">
              <a:rPr lang="en-US" smtClean="0"/>
              <a:t>‹#›</a:t>
            </a:fld>
            <a:endParaRPr lang="en-US"/>
          </a:p>
        </p:txBody>
      </p:sp>
    </p:spTree>
    <p:extLst>
      <p:ext uri="{BB962C8B-B14F-4D97-AF65-F5344CB8AC3E}">
        <p14:creationId xmlns:p14="http://schemas.microsoft.com/office/powerpoint/2010/main" val="238580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768E2FE-75B7-4498-A27A-8889CE1793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64E282E-0D4E-422D-8AAC-C359EE5B7A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A94976-672A-4504-B46D-94BD3A952077}"/>
              </a:ext>
            </a:extLst>
          </p:cNvPr>
          <p:cNvSpPr>
            <a:spLocks noGrp="1"/>
          </p:cNvSpPr>
          <p:nvPr>
            <p:ph type="dt" sz="half" idx="10"/>
          </p:nvPr>
        </p:nvSpPr>
        <p:spPr/>
        <p:txBody>
          <a:bodyPr/>
          <a:lstStyle/>
          <a:p>
            <a:fld id="{A2944DC3-6692-4C82-A94D-259A0C4A6533}" type="datetimeFigureOut">
              <a:rPr lang="en-US" smtClean="0"/>
              <a:t>7/16/2018</a:t>
            </a:fld>
            <a:endParaRPr lang="en-US"/>
          </a:p>
        </p:txBody>
      </p:sp>
      <p:sp>
        <p:nvSpPr>
          <p:cNvPr id="5" name="Footer Placeholder 4">
            <a:extLst>
              <a:ext uri="{FF2B5EF4-FFF2-40B4-BE49-F238E27FC236}">
                <a16:creationId xmlns:a16="http://schemas.microsoft.com/office/drawing/2014/main" xmlns="" id="{FC29CEDA-C441-4623-9F80-B710508DF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80EECC-702E-4A8F-B5A9-631EAFEFEE2B}"/>
              </a:ext>
            </a:extLst>
          </p:cNvPr>
          <p:cNvSpPr>
            <a:spLocks noGrp="1"/>
          </p:cNvSpPr>
          <p:nvPr>
            <p:ph type="sldNum" sz="quarter" idx="12"/>
          </p:nvPr>
        </p:nvSpPr>
        <p:spPr/>
        <p:txBody>
          <a:bodyPr/>
          <a:lstStyle/>
          <a:p>
            <a:fld id="{206B803B-7927-41F9-A207-DEA1FFEF1526}" type="slidenum">
              <a:rPr lang="en-US" smtClean="0"/>
              <a:t>‹#›</a:t>
            </a:fld>
            <a:endParaRPr lang="en-US"/>
          </a:p>
        </p:txBody>
      </p:sp>
    </p:spTree>
    <p:extLst>
      <p:ext uri="{BB962C8B-B14F-4D97-AF65-F5344CB8AC3E}">
        <p14:creationId xmlns:p14="http://schemas.microsoft.com/office/powerpoint/2010/main" val="928109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p:spTree>
      <p:nvGrpSpPr>
        <p:cNvPr id="1" name=""/>
        <p:cNvGrpSpPr/>
        <p:nvPr/>
      </p:nvGrpSpPr>
      <p:grpSpPr>
        <a:xfrm>
          <a:off x="0" y="0"/>
          <a:ext cx="0" cy="0"/>
          <a:chOff x="0" y="0"/>
          <a:chExt cx="0" cy="0"/>
        </a:xfrm>
      </p:grpSpPr>
      <p:sp>
        <p:nvSpPr>
          <p:cNvPr id="8" name="Segnaposto testo 4"/>
          <p:cNvSpPr>
            <a:spLocks noGrp="1"/>
          </p:cNvSpPr>
          <p:nvPr>
            <p:ph type="body" sz="quarter" idx="3" hasCustomPrompt="1"/>
          </p:nvPr>
        </p:nvSpPr>
        <p:spPr>
          <a:xfrm>
            <a:off x="1199456" y="3686120"/>
            <a:ext cx="9793088" cy="462960"/>
          </a:xfrm>
          <a:prstGeom prst="rect">
            <a:avLst/>
          </a:prstGeom>
        </p:spPr>
        <p:txBody>
          <a:bodyPr anchor="t" anchorCtr="0">
            <a:noAutofit/>
          </a:bodyPr>
          <a:lstStyle>
            <a:lvl1pPr marL="0" indent="0">
              <a:spcBef>
                <a:spcPts val="480"/>
              </a:spcBef>
              <a:buNone/>
              <a:defRPr sz="2800" b="0">
                <a:solidFill>
                  <a:schemeClr val="accent3">
                    <a:lumMod val="75000"/>
                  </a:schemeClr>
                </a:solidFill>
                <a:latin typeface="+mn-lt"/>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
        <p:nvSpPr>
          <p:cNvPr id="10" name="Text Placeholder 2"/>
          <p:cNvSpPr>
            <a:spLocks noGrp="1"/>
          </p:cNvSpPr>
          <p:nvPr>
            <p:ph type="body" sz="quarter" idx="10" hasCustomPrompt="1"/>
          </p:nvPr>
        </p:nvSpPr>
        <p:spPr>
          <a:xfrm>
            <a:off x="1200544" y="5580779"/>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Location – Date</a:t>
            </a:r>
          </a:p>
        </p:txBody>
      </p:sp>
      <p:sp>
        <p:nvSpPr>
          <p:cNvPr id="14" name="Text Placeholder 2"/>
          <p:cNvSpPr>
            <a:spLocks noGrp="1"/>
          </p:cNvSpPr>
          <p:nvPr>
            <p:ph type="body" sz="quarter" idx="12" hasCustomPrompt="1"/>
          </p:nvPr>
        </p:nvSpPr>
        <p:spPr>
          <a:xfrm>
            <a:off x="1200544" y="5932358"/>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Author – Email</a:t>
            </a:r>
          </a:p>
        </p:txBody>
      </p:sp>
      <p:sp>
        <p:nvSpPr>
          <p:cNvPr id="2" name="Title 1"/>
          <p:cNvSpPr>
            <a:spLocks noGrp="1"/>
          </p:cNvSpPr>
          <p:nvPr>
            <p:ph type="title" hasCustomPrompt="1"/>
          </p:nvPr>
        </p:nvSpPr>
        <p:spPr>
          <a:xfrm>
            <a:off x="1199456" y="2852936"/>
            <a:ext cx="9793088" cy="757582"/>
          </a:xfrm>
          <a:prstGeom prst="rect">
            <a:avLst/>
          </a:prstGeom>
        </p:spPr>
        <p:txBody>
          <a:bodyPr anchor="b" anchorCtr="0">
            <a:noAutofit/>
          </a:bodyPr>
          <a:lstStyle>
            <a:lvl1pPr algn="l">
              <a:spcBef>
                <a:spcPts val="0"/>
              </a:spcBef>
              <a:defRPr lang="en-US" sz="4200" b="1" i="0" u="none">
                <a:solidFill>
                  <a:schemeClr val="tx1"/>
                </a:solidFill>
                <a:latin typeface="+mj-lt"/>
                <a:ea typeface="+mn-ea"/>
                <a:cs typeface="+mn-cs"/>
              </a:defRPr>
            </a:lvl1pPr>
          </a:lstStyle>
          <a:p>
            <a:pPr marL="0" lvl="0" indent="0">
              <a:spcBef>
                <a:spcPct val="20000"/>
              </a:spcBef>
              <a:buNone/>
            </a:pPr>
            <a:r>
              <a:rPr lang="en-US" noProof="0" dirty="0"/>
              <a:t>Click to edit Master title</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6280" y="681830"/>
            <a:ext cx="2376264" cy="874962"/>
          </a:xfrm>
          <a:prstGeom prst="rect">
            <a:avLst/>
          </a:prstGeom>
        </p:spPr>
      </p:pic>
      <p:cxnSp>
        <p:nvCxnSpPr>
          <p:cNvPr id="7" name="Connettore 1 6"/>
          <p:cNvCxnSpPr/>
          <p:nvPr userDrawn="1"/>
        </p:nvCxnSpPr>
        <p:spPr bwMode="auto">
          <a:xfrm>
            <a:off x="1199456" y="3648319"/>
            <a:ext cx="9793088" cy="0"/>
          </a:xfrm>
          <a:prstGeom prst="line">
            <a:avLst/>
          </a:prstGeom>
          <a:noFill/>
          <a:ln w="9525">
            <a:solidFill>
              <a:schemeClr val="tx1"/>
            </a:solidFill>
            <a:miter lim="800000"/>
            <a:headEnd/>
            <a:tailEnd/>
          </a:ln>
          <a:effectLst/>
        </p:spPr>
      </p:cxnSp>
      <p:sp>
        <p:nvSpPr>
          <p:cNvPr id="25" name="Segnaposto testo 4"/>
          <p:cNvSpPr>
            <a:spLocks noGrp="1"/>
          </p:cNvSpPr>
          <p:nvPr>
            <p:ph type="body" sz="quarter" idx="13" hasCustomPrompt="1"/>
          </p:nvPr>
        </p:nvSpPr>
        <p:spPr>
          <a:xfrm>
            <a:off x="1200544" y="5216556"/>
            <a:ext cx="9792000" cy="324000"/>
          </a:xfrm>
          <a:prstGeom prst="rect">
            <a:avLst/>
          </a:prstGeom>
        </p:spPr>
        <p:txBody>
          <a:bodyPr anchor="ctr" anchorCtr="0">
            <a:noAutofit/>
          </a:bodyPr>
          <a:lstStyle>
            <a:lvl1pPr marL="0" indent="0">
              <a:spcBef>
                <a:spcPts val="480"/>
              </a:spcBef>
              <a:buNone/>
              <a:defRPr sz="2000" b="0" baseline="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Prepared for: Customer logo here</a:t>
            </a:r>
          </a:p>
        </p:txBody>
      </p:sp>
    </p:spTree>
    <p:extLst>
      <p:ext uri="{BB962C8B-B14F-4D97-AF65-F5344CB8AC3E}">
        <p14:creationId xmlns:p14="http://schemas.microsoft.com/office/powerpoint/2010/main" val="2048596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ooter">
    <p:bg>
      <p:bgRef idx="1001">
        <a:schemeClr val="bg1"/>
      </p:bgRef>
    </p:bg>
    <p:spTree>
      <p:nvGrpSpPr>
        <p:cNvPr id="1" name=""/>
        <p:cNvGrpSpPr/>
        <p:nvPr/>
      </p:nvGrpSpPr>
      <p:grpSpPr>
        <a:xfrm>
          <a:off x="0" y="0"/>
          <a:ext cx="0" cy="0"/>
          <a:chOff x="0" y="0"/>
          <a:chExt cx="0" cy="0"/>
        </a:xfrm>
      </p:grpSpPr>
      <p:sp>
        <p:nvSpPr>
          <p:cNvPr id="10" name="CasellaDiTesto 9"/>
          <p:cNvSpPr txBox="1"/>
          <p:nvPr userDrawn="1"/>
        </p:nvSpPr>
        <p:spPr>
          <a:xfrm>
            <a:off x="1199455" y="3719600"/>
            <a:ext cx="1440161" cy="707886"/>
          </a:xfrm>
          <a:prstGeom prst="rect">
            <a:avLst/>
          </a:prstGeom>
          <a:noFill/>
        </p:spPr>
        <p:txBody>
          <a:bodyPr wrap="square" rtlCol="0">
            <a:spAutoFit/>
          </a:bodyPr>
          <a:lstStyle/>
          <a:p>
            <a:r>
              <a:rPr lang="en-US" sz="1000" b="0" noProof="0" dirty="0">
                <a:solidFill>
                  <a:schemeClr val="tx1"/>
                </a:solidFill>
                <a:latin typeface="+mj-lt"/>
              </a:rPr>
              <a:t>Headquarters</a:t>
            </a:r>
          </a:p>
          <a:p>
            <a:r>
              <a:rPr lang="en-US" sz="1000" b="0" noProof="0" dirty="0">
                <a:solidFill>
                  <a:schemeClr val="accent3">
                    <a:lumMod val="75000"/>
                  </a:schemeClr>
                </a:solidFill>
                <a:latin typeface="+mj-lt"/>
              </a:rPr>
              <a:t>Via Schiaffino</a:t>
            </a:r>
            <a:r>
              <a:rPr lang="en-US" sz="1000" b="0" baseline="0" noProof="0" dirty="0">
                <a:solidFill>
                  <a:schemeClr val="accent3">
                    <a:lumMod val="75000"/>
                  </a:schemeClr>
                </a:solidFill>
                <a:latin typeface="+mj-lt"/>
              </a:rPr>
              <a:t> 11C</a:t>
            </a:r>
          </a:p>
          <a:p>
            <a:r>
              <a:rPr lang="en-US" sz="1000" b="0" baseline="0" noProof="0" dirty="0">
                <a:solidFill>
                  <a:schemeClr val="accent3">
                    <a:lumMod val="75000"/>
                  </a:schemeClr>
                </a:solidFill>
                <a:latin typeface="+mj-lt"/>
              </a:rPr>
              <a:t>20158 Milan Italy</a:t>
            </a:r>
          </a:p>
          <a:p>
            <a:r>
              <a:rPr lang="en-US" sz="1000" b="0" baseline="0" noProof="0" dirty="0">
                <a:solidFill>
                  <a:schemeClr val="accent3">
                    <a:lumMod val="75000"/>
                  </a:schemeClr>
                </a:solidFill>
                <a:latin typeface="+mj-lt"/>
              </a:rPr>
              <a:t>T +39-024951-7001</a:t>
            </a:r>
            <a:endParaRPr lang="en-US" sz="1000" b="0" noProof="0" dirty="0">
              <a:solidFill>
                <a:schemeClr val="accent3">
                  <a:lumMod val="75000"/>
                </a:schemeClr>
              </a:solidFill>
              <a:latin typeface="+mj-lt"/>
            </a:endParaRPr>
          </a:p>
        </p:txBody>
      </p:sp>
      <p:sp>
        <p:nvSpPr>
          <p:cNvPr id="11" name="CasellaDiTesto 10"/>
          <p:cNvSpPr txBox="1"/>
          <p:nvPr userDrawn="1"/>
        </p:nvSpPr>
        <p:spPr>
          <a:xfrm>
            <a:off x="3102555" y="3719600"/>
            <a:ext cx="1625293"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East</a:t>
            </a:r>
          </a:p>
          <a:p>
            <a:pPr algn="l" rtl="0" fontAlgn="base">
              <a:spcBef>
                <a:spcPct val="0"/>
              </a:spcBef>
              <a:spcAft>
                <a:spcPct val="0"/>
              </a:spcAft>
            </a:pPr>
            <a:r>
              <a:rPr lang="de-DE" sz="1000" b="0" kern="1200" dirty="0">
                <a:solidFill>
                  <a:schemeClr val="accent3">
                    <a:lumMod val="75000"/>
                  </a:schemeClr>
                </a:solidFill>
                <a:latin typeface="+mj-lt"/>
                <a:ea typeface="+mn-ea"/>
                <a:cs typeface="Arial" charset="0"/>
              </a:rPr>
              <a:t>283 Franklin Street</a:t>
            </a:r>
            <a:br>
              <a:rPr lang="de-DE" sz="1000" b="0" kern="1200" dirty="0">
                <a:solidFill>
                  <a:schemeClr val="accent3">
                    <a:lumMod val="75000"/>
                  </a:schemeClr>
                </a:solidFill>
                <a:latin typeface="+mj-lt"/>
                <a:ea typeface="+mn-ea"/>
                <a:cs typeface="Arial" charset="0"/>
              </a:rPr>
            </a:br>
            <a:r>
              <a:rPr lang="de-DE" sz="1000" b="0" kern="1200" dirty="0">
                <a:solidFill>
                  <a:schemeClr val="accent3">
                    <a:lumMod val="75000"/>
                  </a:schemeClr>
                </a:solidFill>
                <a:latin typeface="+mj-lt"/>
                <a:ea typeface="+mn-ea"/>
                <a:cs typeface="Arial" charset="0"/>
              </a:rPr>
              <a:t>Boston, MA 02110</a:t>
            </a:r>
            <a:br>
              <a:rPr lang="de-DE" sz="1000" b="0" kern="1200" dirty="0">
                <a:solidFill>
                  <a:schemeClr val="accent3">
                    <a:lumMod val="75000"/>
                  </a:schemeClr>
                </a:solidFill>
                <a:latin typeface="+mj-lt"/>
                <a:ea typeface="+mn-ea"/>
                <a:cs typeface="Arial" charset="0"/>
              </a:rPr>
            </a:br>
            <a:r>
              <a:rPr lang="de-DE" sz="1000" b="0" kern="1200" dirty="0">
                <a:solidFill>
                  <a:schemeClr val="accent3">
                    <a:lumMod val="75000"/>
                  </a:schemeClr>
                </a:solidFill>
                <a:latin typeface="+mj-lt"/>
                <a:ea typeface="+mn-ea"/>
                <a:cs typeface="Arial" charset="0"/>
              </a:rPr>
              <a:t>T: +1-617-936-0212</a:t>
            </a:r>
            <a:endParaRPr lang="en-US" sz="1000" b="0" kern="1200" noProof="0" dirty="0">
              <a:solidFill>
                <a:schemeClr val="accent3">
                  <a:lumMod val="75000"/>
                </a:schemeClr>
              </a:solidFill>
              <a:latin typeface="+mj-lt"/>
              <a:ea typeface="+mn-ea"/>
              <a:cs typeface="Arial" charset="0"/>
            </a:endParaRPr>
          </a:p>
        </p:txBody>
      </p:sp>
      <p:sp>
        <p:nvSpPr>
          <p:cNvPr id="12" name="CasellaDiTesto 11"/>
          <p:cNvSpPr txBox="1"/>
          <p:nvPr userDrawn="1"/>
        </p:nvSpPr>
        <p:spPr>
          <a:xfrm>
            <a:off x="5129074" y="3719600"/>
            <a:ext cx="1542990"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West</a:t>
            </a:r>
          </a:p>
          <a:p>
            <a:r>
              <a:rPr lang="en-US" sz="1000" b="0" noProof="0" dirty="0">
                <a:solidFill>
                  <a:schemeClr val="accent3">
                    <a:lumMod val="75000"/>
                  </a:schemeClr>
                </a:solidFill>
                <a:latin typeface="+mj-lt"/>
              </a:rPr>
              <a:t>425 Broadway Street</a:t>
            </a:r>
            <a:endParaRPr lang="en-US" sz="1000" b="0" baseline="0" noProof="0" dirty="0">
              <a:solidFill>
                <a:schemeClr val="accent3">
                  <a:lumMod val="75000"/>
                </a:schemeClr>
              </a:solidFill>
              <a:latin typeface="+mj-lt"/>
            </a:endParaRPr>
          </a:p>
          <a:p>
            <a:r>
              <a:rPr lang="en-US" sz="1000" b="0" baseline="0" noProof="0" dirty="0">
                <a:solidFill>
                  <a:schemeClr val="accent3">
                    <a:lumMod val="75000"/>
                  </a:schemeClr>
                </a:solidFill>
                <a:latin typeface="+mj-lt"/>
              </a:rPr>
              <a:t>Redwood City, CA 94063</a:t>
            </a:r>
          </a:p>
          <a:p>
            <a:r>
              <a:rPr lang="en-US" sz="1000" b="0" baseline="0" noProof="0" dirty="0">
                <a:solidFill>
                  <a:schemeClr val="accent3">
                    <a:lumMod val="75000"/>
                  </a:schemeClr>
                </a:solidFill>
                <a:latin typeface="+mj-lt"/>
              </a:rPr>
              <a:t>T +1-650-226-4274</a:t>
            </a:r>
            <a:endParaRPr lang="en-US" sz="1000" b="0" noProof="0" dirty="0">
              <a:solidFill>
                <a:schemeClr val="accent3">
                  <a:lumMod val="75000"/>
                </a:schemeClr>
              </a:solidFill>
              <a:latin typeface="+mj-lt"/>
            </a:endParaRPr>
          </a:p>
        </p:txBody>
      </p:sp>
      <p:cxnSp>
        <p:nvCxnSpPr>
          <p:cNvPr id="25" name="Connettore 1 24"/>
          <p:cNvCxnSpPr/>
          <p:nvPr userDrawn="1"/>
        </p:nvCxnSpPr>
        <p:spPr bwMode="auto">
          <a:xfrm>
            <a:off x="1199456" y="3650887"/>
            <a:ext cx="9793088" cy="0"/>
          </a:xfrm>
          <a:prstGeom prst="line">
            <a:avLst/>
          </a:prstGeom>
          <a:noFill/>
          <a:ln w="9525">
            <a:solidFill>
              <a:schemeClr val="tx1"/>
            </a:solidFill>
            <a:miter lim="800000"/>
            <a:headEnd/>
            <a:tailEnd/>
          </a:ln>
          <a:effectLst/>
        </p:spPr>
      </p:cxnSp>
      <p:sp>
        <p:nvSpPr>
          <p:cNvPr id="5" name="CasellaDiTesto 4"/>
          <p:cNvSpPr txBox="1"/>
          <p:nvPr userDrawn="1"/>
        </p:nvSpPr>
        <p:spPr>
          <a:xfrm>
            <a:off x="1199455" y="3212976"/>
            <a:ext cx="1091261" cy="400110"/>
          </a:xfrm>
          <a:prstGeom prst="rect">
            <a:avLst/>
          </a:prstGeom>
          <a:noFill/>
        </p:spPr>
        <p:txBody>
          <a:bodyPr wrap="none" rtlCol="0">
            <a:spAutoFit/>
          </a:bodyPr>
          <a:lstStyle/>
          <a:p>
            <a:r>
              <a:rPr lang="en-US" sz="2000" b="0" i="0" u="none" noProof="0" dirty="0">
                <a:solidFill>
                  <a:schemeClr val="tx1"/>
                </a:solidFill>
                <a:latin typeface="+mj-lt"/>
                <a:ea typeface="+mn-ea"/>
                <a:cs typeface="+mn-cs"/>
              </a:rPr>
              <a:t>Contacts</a:t>
            </a:r>
          </a:p>
        </p:txBody>
      </p:sp>
      <p:grpSp>
        <p:nvGrpSpPr>
          <p:cNvPr id="9" name="Gruppo 8"/>
          <p:cNvGrpSpPr/>
          <p:nvPr userDrawn="1"/>
        </p:nvGrpSpPr>
        <p:grpSpPr>
          <a:xfrm>
            <a:off x="9919319" y="3680760"/>
            <a:ext cx="891109" cy="764253"/>
            <a:chOff x="10020456" y="3668347"/>
            <a:chExt cx="891109" cy="764253"/>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3899820"/>
              <a:ext cx="144000" cy="144000"/>
            </a:xfrm>
            <a:prstGeom prst="rect">
              <a:avLst/>
            </a:prstGeom>
          </p:spPr>
        </p:pic>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0456" y="4226782"/>
              <a:ext cx="180000" cy="180000"/>
            </a:xfrm>
            <a:prstGeom prst="rect">
              <a:avLst/>
            </a:prstGeom>
          </p:spPr>
        </p:pic>
        <p:pic>
          <p:nvPicPr>
            <p:cNvPr id="7" name="Immagin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8456" y="4063301"/>
              <a:ext cx="144000" cy="144000"/>
            </a:xfrm>
            <a:prstGeom prst="rect">
              <a:avLst/>
            </a:prstGeom>
          </p:spPr>
        </p:pic>
        <p:pic>
          <p:nvPicPr>
            <p:cNvPr id="8" name="Immagin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8456" y="3736339"/>
              <a:ext cx="144000" cy="144000"/>
            </a:xfrm>
            <a:prstGeom prst="rect">
              <a:avLst/>
            </a:prstGeom>
          </p:spPr>
        </p:pic>
        <p:sp>
          <p:nvSpPr>
            <p:cNvPr id="26" name="CasellaDiTesto 25"/>
            <p:cNvSpPr txBox="1"/>
            <p:nvPr userDrawn="1"/>
          </p:nvSpPr>
          <p:spPr>
            <a:xfrm>
              <a:off x="10147800" y="3668347"/>
              <a:ext cx="630301" cy="246221"/>
            </a:xfrm>
            <a:prstGeom prst="rect">
              <a:avLst/>
            </a:prstGeom>
            <a:noFill/>
          </p:spPr>
          <p:txBody>
            <a:bodyPr wrap="none" rtlCol="0">
              <a:spAutoFit/>
            </a:bodyPr>
            <a:lstStyle/>
            <a:p>
              <a:r>
                <a:rPr lang="it-IT" sz="1000" dirty="0">
                  <a:solidFill>
                    <a:schemeClr val="accent3"/>
                  </a:solidFill>
                  <a:latin typeface="+mn-lt"/>
                </a:rPr>
                <a:t>@moviri</a:t>
              </a:r>
            </a:p>
          </p:txBody>
        </p:sp>
        <p:sp>
          <p:nvSpPr>
            <p:cNvPr id="29" name="CasellaDiTesto 28"/>
            <p:cNvSpPr txBox="1"/>
            <p:nvPr userDrawn="1"/>
          </p:nvSpPr>
          <p:spPr>
            <a:xfrm>
              <a:off x="10162642" y="3834420"/>
              <a:ext cx="748923" cy="246221"/>
            </a:xfrm>
            <a:prstGeom prst="rect">
              <a:avLst/>
            </a:prstGeom>
            <a:noFill/>
          </p:spPr>
          <p:txBody>
            <a:bodyPr wrap="none" rtlCol="0">
              <a:spAutoFit/>
            </a:bodyPr>
            <a:lstStyle/>
            <a:p>
              <a:r>
                <a:rPr lang="it-IT" sz="1000" dirty="0">
                  <a:solidFill>
                    <a:schemeClr val="accent3"/>
                  </a:solidFill>
                  <a:latin typeface="+mn-lt"/>
                </a:rPr>
                <a:t>moviricorp</a:t>
              </a:r>
            </a:p>
          </p:txBody>
        </p:sp>
        <p:sp>
          <p:nvSpPr>
            <p:cNvPr id="30" name="CasellaDiTesto 29"/>
            <p:cNvSpPr txBox="1"/>
            <p:nvPr userDrawn="1"/>
          </p:nvSpPr>
          <p:spPr>
            <a:xfrm>
              <a:off x="10158274" y="4005275"/>
              <a:ext cx="514885" cy="246221"/>
            </a:xfrm>
            <a:prstGeom prst="rect">
              <a:avLst/>
            </a:prstGeom>
            <a:noFill/>
          </p:spPr>
          <p:txBody>
            <a:bodyPr wrap="none" rtlCol="0">
              <a:spAutoFit/>
            </a:bodyPr>
            <a:lstStyle/>
            <a:p>
              <a:r>
                <a:rPr lang="it-IT" sz="1000" dirty="0">
                  <a:solidFill>
                    <a:schemeClr val="accent3"/>
                  </a:solidFill>
                  <a:latin typeface="+mn-lt"/>
                </a:rPr>
                <a:t>moviri</a:t>
              </a:r>
            </a:p>
          </p:txBody>
        </p:sp>
        <p:sp>
          <p:nvSpPr>
            <p:cNvPr id="31" name="CasellaDiTesto 30"/>
            <p:cNvSpPr txBox="1"/>
            <p:nvPr userDrawn="1"/>
          </p:nvSpPr>
          <p:spPr>
            <a:xfrm>
              <a:off x="10153827" y="4186379"/>
              <a:ext cx="579005" cy="246221"/>
            </a:xfrm>
            <a:prstGeom prst="rect">
              <a:avLst/>
            </a:prstGeom>
            <a:noFill/>
          </p:spPr>
          <p:txBody>
            <a:bodyPr wrap="none" rtlCol="0">
              <a:spAutoFit/>
            </a:bodyPr>
            <a:lstStyle/>
            <a:p>
              <a:r>
                <a:rPr lang="it-IT" sz="1000" dirty="0">
                  <a:solidFill>
                    <a:schemeClr val="accent3"/>
                  </a:solidFill>
                  <a:latin typeface="+mn-lt"/>
                </a:rPr>
                <a:t>+moviri</a:t>
              </a:r>
            </a:p>
          </p:txBody>
        </p:sp>
      </p:grpSp>
      <p:pic>
        <p:nvPicPr>
          <p:cNvPr id="27" name="Immagin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6781" y="6241438"/>
            <a:ext cx="675763" cy="180000"/>
          </a:xfrm>
          <a:prstGeom prst="rect">
            <a:avLst/>
          </a:prstGeom>
        </p:spPr>
      </p:pic>
    </p:spTree>
    <p:extLst>
      <p:ext uri="{BB962C8B-B14F-4D97-AF65-F5344CB8AC3E}">
        <p14:creationId xmlns:p14="http://schemas.microsoft.com/office/powerpoint/2010/main" val="25319414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0D9744-BC39-45BD-8D83-3DE04F3F2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3A6C718-DD10-417A-A880-A9061EFD67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657BBD-7A96-4CD6-9C8D-6C96C62BE422}"/>
              </a:ext>
            </a:extLst>
          </p:cNvPr>
          <p:cNvSpPr>
            <a:spLocks noGrp="1"/>
          </p:cNvSpPr>
          <p:nvPr>
            <p:ph type="dt" sz="half" idx="10"/>
          </p:nvPr>
        </p:nvSpPr>
        <p:spPr/>
        <p:txBody>
          <a:bodyPr/>
          <a:lstStyle/>
          <a:p>
            <a:fld id="{A2944DC3-6692-4C82-A94D-259A0C4A6533}" type="datetimeFigureOut">
              <a:rPr lang="en-US" smtClean="0"/>
              <a:t>7/16/2018</a:t>
            </a:fld>
            <a:endParaRPr lang="en-US"/>
          </a:p>
        </p:txBody>
      </p:sp>
      <p:sp>
        <p:nvSpPr>
          <p:cNvPr id="5" name="Footer Placeholder 4">
            <a:extLst>
              <a:ext uri="{FF2B5EF4-FFF2-40B4-BE49-F238E27FC236}">
                <a16:creationId xmlns:a16="http://schemas.microsoft.com/office/drawing/2014/main" xmlns="" id="{81A6E86B-E1BD-4188-ABF8-96D0CB05F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EC9A9A8-6C22-4E78-BA8C-BE0BE69A5CE1}"/>
              </a:ext>
            </a:extLst>
          </p:cNvPr>
          <p:cNvSpPr>
            <a:spLocks noGrp="1"/>
          </p:cNvSpPr>
          <p:nvPr>
            <p:ph type="sldNum" sz="quarter" idx="12"/>
          </p:nvPr>
        </p:nvSpPr>
        <p:spPr/>
        <p:txBody>
          <a:bodyPr/>
          <a:lstStyle/>
          <a:p>
            <a:fld id="{206B803B-7927-41F9-A207-DEA1FFEF1526}" type="slidenum">
              <a:rPr lang="en-US" smtClean="0"/>
              <a:t>‹#›</a:t>
            </a:fld>
            <a:endParaRPr lang="en-US"/>
          </a:p>
        </p:txBody>
      </p:sp>
    </p:spTree>
    <p:extLst>
      <p:ext uri="{BB962C8B-B14F-4D97-AF65-F5344CB8AC3E}">
        <p14:creationId xmlns:p14="http://schemas.microsoft.com/office/powerpoint/2010/main" val="284999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44D8D-CAE3-4082-90FD-F67595085A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B96E75B-C264-4BC7-BE81-71CEA4FE29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F782BE2-4C86-43A5-A8A6-116F606BECF6}"/>
              </a:ext>
            </a:extLst>
          </p:cNvPr>
          <p:cNvSpPr>
            <a:spLocks noGrp="1"/>
          </p:cNvSpPr>
          <p:nvPr>
            <p:ph type="dt" sz="half" idx="10"/>
          </p:nvPr>
        </p:nvSpPr>
        <p:spPr/>
        <p:txBody>
          <a:bodyPr/>
          <a:lstStyle/>
          <a:p>
            <a:fld id="{A2944DC3-6692-4C82-A94D-259A0C4A6533}" type="datetimeFigureOut">
              <a:rPr lang="en-US" smtClean="0"/>
              <a:t>7/16/2018</a:t>
            </a:fld>
            <a:endParaRPr lang="en-US"/>
          </a:p>
        </p:txBody>
      </p:sp>
      <p:sp>
        <p:nvSpPr>
          <p:cNvPr id="5" name="Footer Placeholder 4">
            <a:extLst>
              <a:ext uri="{FF2B5EF4-FFF2-40B4-BE49-F238E27FC236}">
                <a16:creationId xmlns:a16="http://schemas.microsoft.com/office/drawing/2014/main" xmlns="" id="{C8DC116F-4564-4EF8-A237-E5DC971C4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C63E317-9A6D-4C53-9D08-E1AE68A79CD0}"/>
              </a:ext>
            </a:extLst>
          </p:cNvPr>
          <p:cNvSpPr>
            <a:spLocks noGrp="1"/>
          </p:cNvSpPr>
          <p:nvPr>
            <p:ph type="sldNum" sz="quarter" idx="12"/>
          </p:nvPr>
        </p:nvSpPr>
        <p:spPr/>
        <p:txBody>
          <a:bodyPr/>
          <a:lstStyle/>
          <a:p>
            <a:fld id="{206B803B-7927-41F9-A207-DEA1FFEF1526}" type="slidenum">
              <a:rPr lang="en-US" smtClean="0"/>
              <a:t>‹#›</a:t>
            </a:fld>
            <a:endParaRPr lang="en-US"/>
          </a:p>
        </p:txBody>
      </p:sp>
    </p:spTree>
    <p:extLst>
      <p:ext uri="{BB962C8B-B14F-4D97-AF65-F5344CB8AC3E}">
        <p14:creationId xmlns:p14="http://schemas.microsoft.com/office/powerpoint/2010/main" val="245937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B47844-A706-4786-87BE-289C490A7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3EFCF36-EA7A-4CFB-9A92-EE77D15291E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046CB2F-3EF2-4889-AE0A-2D0CB92940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516FB8E-B7B5-4538-B88B-E7D235C4B559}"/>
              </a:ext>
            </a:extLst>
          </p:cNvPr>
          <p:cNvSpPr>
            <a:spLocks noGrp="1"/>
          </p:cNvSpPr>
          <p:nvPr>
            <p:ph type="dt" sz="half" idx="10"/>
          </p:nvPr>
        </p:nvSpPr>
        <p:spPr/>
        <p:txBody>
          <a:bodyPr/>
          <a:lstStyle/>
          <a:p>
            <a:fld id="{A2944DC3-6692-4C82-A94D-259A0C4A6533}" type="datetimeFigureOut">
              <a:rPr lang="en-US" smtClean="0"/>
              <a:t>7/16/2018</a:t>
            </a:fld>
            <a:endParaRPr lang="en-US"/>
          </a:p>
        </p:txBody>
      </p:sp>
      <p:sp>
        <p:nvSpPr>
          <p:cNvPr id="6" name="Footer Placeholder 5">
            <a:extLst>
              <a:ext uri="{FF2B5EF4-FFF2-40B4-BE49-F238E27FC236}">
                <a16:creationId xmlns:a16="http://schemas.microsoft.com/office/drawing/2014/main" xmlns="" id="{12ACCD9E-9F8C-4C08-9ED0-C279E6B98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410C6E-B0FD-40E2-8F62-DA6FA2B2502E}"/>
              </a:ext>
            </a:extLst>
          </p:cNvPr>
          <p:cNvSpPr>
            <a:spLocks noGrp="1"/>
          </p:cNvSpPr>
          <p:nvPr>
            <p:ph type="sldNum" sz="quarter" idx="12"/>
          </p:nvPr>
        </p:nvSpPr>
        <p:spPr/>
        <p:txBody>
          <a:bodyPr/>
          <a:lstStyle/>
          <a:p>
            <a:fld id="{206B803B-7927-41F9-A207-DEA1FFEF1526}" type="slidenum">
              <a:rPr lang="en-US" smtClean="0"/>
              <a:t>‹#›</a:t>
            </a:fld>
            <a:endParaRPr lang="en-US"/>
          </a:p>
        </p:txBody>
      </p:sp>
    </p:spTree>
    <p:extLst>
      <p:ext uri="{BB962C8B-B14F-4D97-AF65-F5344CB8AC3E}">
        <p14:creationId xmlns:p14="http://schemas.microsoft.com/office/powerpoint/2010/main" val="325986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051ADA-E340-4DAC-90BF-BD6239451C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475E39A-336E-4FAF-973E-E41C8DB59C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AD2A05C-2E0A-4AC3-93D3-3EF43BEE7D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8D7A448-1297-4706-A960-D9157D56C5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CDD3E92-2978-4DF4-AB0D-1F70721570E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2EFFBD1-D0AA-4574-BFE3-C501498991CB}"/>
              </a:ext>
            </a:extLst>
          </p:cNvPr>
          <p:cNvSpPr>
            <a:spLocks noGrp="1"/>
          </p:cNvSpPr>
          <p:nvPr>
            <p:ph type="dt" sz="half" idx="10"/>
          </p:nvPr>
        </p:nvSpPr>
        <p:spPr/>
        <p:txBody>
          <a:bodyPr/>
          <a:lstStyle/>
          <a:p>
            <a:fld id="{A2944DC3-6692-4C82-A94D-259A0C4A6533}" type="datetimeFigureOut">
              <a:rPr lang="en-US" smtClean="0"/>
              <a:t>7/16/2018</a:t>
            </a:fld>
            <a:endParaRPr lang="en-US"/>
          </a:p>
        </p:txBody>
      </p:sp>
      <p:sp>
        <p:nvSpPr>
          <p:cNvPr id="8" name="Footer Placeholder 7">
            <a:extLst>
              <a:ext uri="{FF2B5EF4-FFF2-40B4-BE49-F238E27FC236}">
                <a16:creationId xmlns:a16="http://schemas.microsoft.com/office/drawing/2014/main" xmlns="" id="{A20A43F5-035C-41D2-8869-F231EC0098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91C111B-A8D6-455C-AF2D-E9176CA3DF99}"/>
              </a:ext>
            </a:extLst>
          </p:cNvPr>
          <p:cNvSpPr>
            <a:spLocks noGrp="1"/>
          </p:cNvSpPr>
          <p:nvPr>
            <p:ph type="sldNum" sz="quarter" idx="12"/>
          </p:nvPr>
        </p:nvSpPr>
        <p:spPr/>
        <p:txBody>
          <a:bodyPr/>
          <a:lstStyle/>
          <a:p>
            <a:fld id="{206B803B-7927-41F9-A207-DEA1FFEF1526}" type="slidenum">
              <a:rPr lang="en-US" smtClean="0"/>
              <a:t>‹#›</a:t>
            </a:fld>
            <a:endParaRPr lang="en-US"/>
          </a:p>
        </p:txBody>
      </p:sp>
    </p:spTree>
    <p:extLst>
      <p:ext uri="{BB962C8B-B14F-4D97-AF65-F5344CB8AC3E}">
        <p14:creationId xmlns:p14="http://schemas.microsoft.com/office/powerpoint/2010/main" val="130272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77257-8724-46F8-8D21-F8BF7BDFB3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CF3CA28-E5C9-45E2-A5D7-AB0D163EFCC4}"/>
              </a:ext>
            </a:extLst>
          </p:cNvPr>
          <p:cNvSpPr>
            <a:spLocks noGrp="1"/>
          </p:cNvSpPr>
          <p:nvPr>
            <p:ph type="dt" sz="half" idx="10"/>
          </p:nvPr>
        </p:nvSpPr>
        <p:spPr/>
        <p:txBody>
          <a:bodyPr/>
          <a:lstStyle/>
          <a:p>
            <a:fld id="{A2944DC3-6692-4C82-A94D-259A0C4A6533}" type="datetimeFigureOut">
              <a:rPr lang="en-US" smtClean="0"/>
              <a:t>7/16/2018</a:t>
            </a:fld>
            <a:endParaRPr lang="en-US"/>
          </a:p>
        </p:txBody>
      </p:sp>
      <p:sp>
        <p:nvSpPr>
          <p:cNvPr id="4" name="Footer Placeholder 3">
            <a:extLst>
              <a:ext uri="{FF2B5EF4-FFF2-40B4-BE49-F238E27FC236}">
                <a16:creationId xmlns:a16="http://schemas.microsoft.com/office/drawing/2014/main" xmlns="" id="{852B089A-6267-4FCC-8A4E-E8B12FD100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6DFA999-0E9B-4799-8FEF-672D1D32B295}"/>
              </a:ext>
            </a:extLst>
          </p:cNvPr>
          <p:cNvSpPr>
            <a:spLocks noGrp="1"/>
          </p:cNvSpPr>
          <p:nvPr>
            <p:ph type="sldNum" sz="quarter" idx="12"/>
          </p:nvPr>
        </p:nvSpPr>
        <p:spPr/>
        <p:txBody>
          <a:bodyPr/>
          <a:lstStyle/>
          <a:p>
            <a:fld id="{206B803B-7927-41F9-A207-DEA1FFEF1526}" type="slidenum">
              <a:rPr lang="en-US" smtClean="0"/>
              <a:t>‹#›</a:t>
            </a:fld>
            <a:endParaRPr lang="en-US"/>
          </a:p>
        </p:txBody>
      </p:sp>
    </p:spTree>
    <p:extLst>
      <p:ext uri="{BB962C8B-B14F-4D97-AF65-F5344CB8AC3E}">
        <p14:creationId xmlns:p14="http://schemas.microsoft.com/office/powerpoint/2010/main" val="222471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C1E8DBE-083C-4BBC-B037-738631CAF283}"/>
              </a:ext>
            </a:extLst>
          </p:cNvPr>
          <p:cNvSpPr>
            <a:spLocks noGrp="1"/>
          </p:cNvSpPr>
          <p:nvPr>
            <p:ph type="dt" sz="half" idx="10"/>
          </p:nvPr>
        </p:nvSpPr>
        <p:spPr/>
        <p:txBody>
          <a:bodyPr/>
          <a:lstStyle/>
          <a:p>
            <a:fld id="{A2944DC3-6692-4C82-A94D-259A0C4A6533}" type="datetimeFigureOut">
              <a:rPr lang="en-US" smtClean="0"/>
              <a:t>7/16/2018</a:t>
            </a:fld>
            <a:endParaRPr lang="en-US"/>
          </a:p>
        </p:txBody>
      </p:sp>
      <p:sp>
        <p:nvSpPr>
          <p:cNvPr id="3" name="Footer Placeholder 2">
            <a:extLst>
              <a:ext uri="{FF2B5EF4-FFF2-40B4-BE49-F238E27FC236}">
                <a16:creationId xmlns:a16="http://schemas.microsoft.com/office/drawing/2014/main" xmlns="" id="{1D66C748-A804-432B-A7BF-AB005AE02A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AF5AB74-252B-4450-BB90-569EB00320F5}"/>
              </a:ext>
            </a:extLst>
          </p:cNvPr>
          <p:cNvSpPr>
            <a:spLocks noGrp="1"/>
          </p:cNvSpPr>
          <p:nvPr>
            <p:ph type="sldNum" sz="quarter" idx="12"/>
          </p:nvPr>
        </p:nvSpPr>
        <p:spPr/>
        <p:txBody>
          <a:bodyPr/>
          <a:lstStyle/>
          <a:p>
            <a:fld id="{206B803B-7927-41F9-A207-DEA1FFEF1526}" type="slidenum">
              <a:rPr lang="en-US" smtClean="0"/>
              <a:t>‹#›</a:t>
            </a:fld>
            <a:endParaRPr lang="en-US"/>
          </a:p>
        </p:txBody>
      </p:sp>
    </p:spTree>
    <p:extLst>
      <p:ext uri="{BB962C8B-B14F-4D97-AF65-F5344CB8AC3E}">
        <p14:creationId xmlns:p14="http://schemas.microsoft.com/office/powerpoint/2010/main" val="182452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5B186A-DC29-4AE6-9D82-551D1B5885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FEC15B9-154F-4E9E-87DC-447808DBC5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41D822F-2A52-40E1-A9D7-03433E405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12BCB45-70FD-43D9-8553-976E311CBC9C}"/>
              </a:ext>
            </a:extLst>
          </p:cNvPr>
          <p:cNvSpPr>
            <a:spLocks noGrp="1"/>
          </p:cNvSpPr>
          <p:nvPr>
            <p:ph type="dt" sz="half" idx="10"/>
          </p:nvPr>
        </p:nvSpPr>
        <p:spPr/>
        <p:txBody>
          <a:bodyPr/>
          <a:lstStyle/>
          <a:p>
            <a:fld id="{A2944DC3-6692-4C82-A94D-259A0C4A6533}" type="datetimeFigureOut">
              <a:rPr lang="en-US" smtClean="0"/>
              <a:t>7/16/2018</a:t>
            </a:fld>
            <a:endParaRPr lang="en-US"/>
          </a:p>
        </p:txBody>
      </p:sp>
      <p:sp>
        <p:nvSpPr>
          <p:cNvPr id="6" name="Footer Placeholder 5">
            <a:extLst>
              <a:ext uri="{FF2B5EF4-FFF2-40B4-BE49-F238E27FC236}">
                <a16:creationId xmlns:a16="http://schemas.microsoft.com/office/drawing/2014/main" xmlns="" id="{3728EBEC-EC72-424A-A34B-BE9EB0E93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9013D8D-1D0C-4EAE-A31D-560F856985BB}"/>
              </a:ext>
            </a:extLst>
          </p:cNvPr>
          <p:cNvSpPr>
            <a:spLocks noGrp="1"/>
          </p:cNvSpPr>
          <p:nvPr>
            <p:ph type="sldNum" sz="quarter" idx="12"/>
          </p:nvPr>
        </p:nvSpPr>
        <p:spPr/>
        <p:txBody>
          <a:bodyPr/>
          <a:lstStyle/>
          <a:p>
            <a:fld id="{206B803B-7927-41F9-A207-DEA1FFEF1526}" type="slidenum">
              <a:rPr lang="en-US" smtClean="0"/>
              <a:t>‹#›</a:t>
            </a:fld>
            <a:endParaRPr lang="en-US"/>
          </a:p>
        </p:txBody>
      </p:sp>
    </p:spTree>
    <p:extLst>
      <p:ext uri="{BB962C8B-B14F-4D97-AF65-F5344CB8AC3E}">
        <p14:creationId xmlns:p14="http://schemas.microsoft.com/office/powerpoint/2010/main" val="151569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CC7ECA-9C0B-4A88-B0C5-E69745BCE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C4D484-1D7E-4C7D-8904-8A964AA4D4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E7DBFB1-1DB2-457E-AC5A-F2085A55DB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AC65FAE-D87D-4CAF-9900-8EDD9BDF52C2}"/>
              </a:ext>
            </a:extLst>
          </p:cNvPr>
          <p:cNvSpPr>
            <a:spLocks noGrp="1"/>
          </p:cNvSpPr>
          <p:nvPr>
            <p:ph type="dt" sz="half" idx="10"/>
          </p:nvPr>
        </p:nvSpPr>
        <p:spPr/>
        <p:txBody>
          <a:bodyPr/>
          <a:lstStyle/>
          <a:p>
            <a:fld id="{A2944DC3-6692-4C82-A94D-259A0C4A6533}" type="datetimeFigureOut">
              <a:rPr lang="en-US" smtClean="0"/>
              <a:t>7/16/2018</a:t>
            </a:fld>
            <a:endParaRPr lang="en-US"/>
          </a:p>
        </p:txBody>
      </p:sp>
      <p:sp>
        <p:nvSpPr>
          <p:cNvPr id="6" name="Footer Placeholder 5">
            <a:extLst>
              <a:ext uri="{FF2B5EF4-FFF2-40B4-BE49-F238E27FC236}">
                <a16:creationId xmlns:a16="http://schemas.microsoft.com/office/drawing/2014/main" xmlns="" id="{D5ADDCDC-7F26-4CFC-B9F3-998371202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022CF1F-5EF9-4B60-BBD0-7DAE22969159}"/>
              </a:ext>
            </a:extLst>
          </p:cNvPr>
          <p:cNvSpPr>
            <a:spLocks noGrp="1"/>
          </p:cNvSpPr>
          <p:nvPr>
            <p:ph type="sldNum" sz="quarter" idx="12"/>
          </p:nvPr>
        </p:nvSpPr>
        <p:spPr/>
        <p:txBody>
          <a:bodyPr/>
          <a:lstStyle/>
          <a:p>
            <a:fld id="{206B803B-7927-41F9-A207-DEA1FFEF1526}" type="slidenum">
              <a:rPr lang="en-US" smtClean="0"/>
              <a:t>‹#›</a:t>
            </a:fld>
            <a:endParaRPr lang="en-US"/>
          </a:p>
        </p:txBody>
      </p:sp>
    </p:spTree>
    <p:extLst>
      <p:ext uri="{BB962C8B-B14F-4D97-AF65-F5344CB8AC3E}">
        <p14:creationId xmlns:p14="http://schemas.microsoft.com/office/powerpoint/2010/main" val="3392046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8E199F-7448-4503-8CA6-BDFF974AD5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F327452-A9E1-4B7A-8AEA-BB9792A0BA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E65377C-EEDF-4CDD-9FB1-342FCBDE26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44DC3-6692-4C82-A94D-259A0C4A6533}" type="datetimeFigureOut">
              <a:rPr lang="en-US" smtClean="0"/>
              <a:t>7/16/2018</a:t>
            </a:fld>
            <a:endParaRPr lang="en-US"/>
          </a:p>
        </p:txBody>
      </p:sp>
      <p:sp>
        <p:nvSpPr>
          <p:cNvPr id="5" name="Footer Placeholder 4">
            <a:extLst>
              <a:ext uri="{FF2B5EF4-FFF2-40B4-BE49-F238E27FC236}">
                <a16:creationId xmlns:a16="http://schemas.microsoft.com/office/drawing/2014/main" xmlns="" id="{9720C6AE-7358-42DF-9A4C-42837A843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B0A3A0A-DFCB-4DBC-A822-24E241AFDB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B803B-7927-41F9-A207-DEA1FFEF1526}" type="slidenum">
              <a:rPr lang="en-US" smtClean="0"/>
              <a:t>‹#›</a:t>
            </a:fld>
            <a:endParaRPr lang="en-US"/>
          </a:p>
        </p:txBody>
      </p:sp>
    </p:spTree>
    <p:extLst>
      <p:ext uri="{BB962C8B-B14F-4D97-AF65-F5344CB8AC3E}">
        <p14:creationId xmlns:p14="http://schemas.microsoft.com/office/powerpoint/2010/main" val="3922135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3"/>
          </p:nvPr>
        </p:nvSpPr>
        <p:spPr>
          <a:xfrm>
            <a:off x="1199456" y="3686120"/>
            <a:ext cx="9793088" cy="462960"/>
          </a:xfrm>
        </p:spPr>
        <p:txBody>
          <a:bodyPr/>
          <a:lstStyle/>
          <a:p>
            <a:r>
              <a:rPr lang="en-US" altLang="en-US" b="1" dirty="0"/>
              <a:t>What you should expect from a good capacity optimization tool </a:t>
            </a:r>
          </a:p>
          <a:p>
            <a:r>
              <a:rPr lang="en-US" altLang="en-US" b="1" dirty="0"/>
              <a:t>and a surprising benefit of having a good tool</a:t>
            </a:r>
            <a:endParaRPr lang="en-US" altLang="en-US" dirty="0"/>
          </a:p>
          <a:p>
            <a:endParaRPr lang="en-US" dirty="0"/>
          </a:p>
        </p:txBody>
      </p:sp>
      <p:sp>
        <p:nvSpPr>
          <p:cNvPr id="5" name="Titolo 4"/>
          <p:cNvSpPr>
            <a:spLocks noGrp="1"/>
          </p:cNvSpPr>
          <p:nvPr>
            <p:ph type="title"/>
          </p:nvPr>
        </p:nvSpPr>
        <p:spPr/>
        <p:txBody>
          <a:bodyPr/>
          <a:lstStyle/>
          <a:p>
            <a:r>
              <a:rPr lang="en-US" altLang="en-US" dirty="0"/>
              <a:t>Capacity Optimization Tool:</a:t>
            </a:r>
            <a:endParaRPr lang="en-US" dirty="0"/>
          </a:p>
        </p:txBody>
      </p:sp>
      <p:pic>
        <p:nvPicPr>
          <p:cNvPr id="6" name="Picture 5">
            <a:extLst>
              <a:ext uri="{FF2B5EF4-FFF2-40B4-BE49-F238E27FC236}">
                <a16:creationId xmlns:a16="http://schemas.microsoft.com/office/drawing/2014/main" xmlns="" id="{B105223F-AF62-4B9C-BE9B-4B26C608B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045" y="148017"/>
            <a:ext cx="2967119" cy="1552791"/>
          </a:xfrm>
          <a:prstGeom prst="rect">
            <a:avLst/>
          </a:prstGeom>
        </p:spPr>
      </p:pic>
      <p:sp>
        <p:nvSpPr>
          <p:cNvPr id="12" name="Subtitle 2">
            <a:extLst>
              <a:ext uri="{FF2B5EF4-FFF2-40B4-BE49-F238E27FC236}">
                <a16:creationId xmlns:a16="http://schemas.microsoft.com/office/drawing/2014/main" xmlns="" id="{FE9BC5D6-8129-4ABE-B7E0-3167E5632A6A}"/>
              </a:ext>
            </a:extLst>
          </p:cNvPr>
          <p:cNvSpPr txBox="1">
            <a:spLocks/>
          </p:cNvSpPr>
          <p:nvPr/>
        </p:nvSpPr>
        <p:spPr>
          <a:xfrm>
            <a:off x="7715250" y="6201272"/>
            <a:ext cx="4476750" cy="656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t>We make heavy use of the comments section. Download the presentation for that data.</a:t>
            </a:r>
          </a:p>
        </p:txBody>
      </p:sp>
      <p:sp>
        <p:nvSpPr>
          <p:cNvPr id="13" name="Segnaposto testo 3">
            <a:extLst>
              <a:ext uri="{FF2B5EF4-FFF2-40B4-BE49-F238E27FC236}">
                <a16:creationId xmlns:a16="http://schemas.microsoft.com/office/drawing/2014/main" xmlns="" id="{6F71943D-86E3-4B14-8E30-C1A24FA919D4}"/>
              </a:ext>
            </a:extLst>
          </p:cNvPr>
          <p:cNvSpPr txBox="1">
            <a:spLocks/>
          </p:cNvSpPr>
          <p:nvPr/>
        </p:nvSpPr>
        <p:spPr>
          <a:xfrm>
            <a:off x="1911544" y="5877272"/>
            <a:ext cx="9792000" cy="324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i="1" dirty="0"/>
              <a:t>BEN DAVIES</a:t>
            </a:r>
            <a:endParaRPr lang="en-US" sz="1600" dirty="0"/>
          </a:p>
        </p:txBody>
      </p:sp>
      <p:pic>
        <p:nvPicPr>
          <p:cNvPr id="14" name="Picture 13" descr="A picture containing person, man, sitting, holding&#10;&#10;Description generated with high confidence">
            <a:extLst>
              <a:ext uri="{FF2B5EF4-FFF2-40B4-BE49-F238E27FC236}">
                <a16:creationId xmlns:a16="http://schemas.microsoft.com/office/drawing/2014/main" xmlns="" id="{26C2AC47-77AA-489A-8382-AC2EEE0E0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472" y="5719232"/>
            <a:ext cx="640080" cy="640080"/>
          </a:xfrm>
          <a:prstGeom prst="ellipse">
            <a:avLst/>
          </a:prstGeom>
        </p:spPr>
      </p:pic>
      <p:sp>
        <p:nvSpPr>
          <p:cNvPr id="15" name="Segnaposto testo 3">
            <a:extLst>
              <a:ext uri="{FF2B5EF4-FFF2-40B4-BE49-F238E27FC236}">
                <a16:creationId xmlns:a16="http://schemas.microsoft.com/office/drawing/2014/main" xmlns="" id="{A4E49ED4-E404-4A8F-BC96-A68F63DF4680}"/>
              </a:ext>
            </a:extLst>
          </p:cNvPr>
          <p:cNvSpPr txBox="1">
            <a:spLocks/>
          </p:cNvSpPr>
          <p:nvPr/>
        </p:nvSpPr>
        <p:spPr>
          <a:xfrm>
            <a:off x="1199456" y="5301208"/>
            <a:ext cx="9792000" cy="324000"/>
          </a:xfrm>
          <a:prstGeom prst="rect">
            <a:avLst/>
          </a:prstGeom>
        </p:spPr>
        <p:txBody>
          <a:bodyPr vert="horz" lIns="91436" tIns="45718" rIns="91436" bIns="45718" rtlCol="0" anchor="ctr">
            <a:noAutofit/>
          </a:bodyPr>
          <a:lstStyle>
            <a:lvl1pPr marL="0" indent="0" algn="l" rtl="0" eaLnBrk="1" fontAlgn="base" hangingPunct="1">
              <a:spcBef>
                <a:spcPct val="20000"/>
              </a:spcBef>
              <a:spcAft>
                <a:spcPct val="0"/>
              </a:spcAft>
              <a:buNone/>
              <a:defRPr lang="en-US" altLang="en-US" sz="2000" b="0" kern="1200" baseline="0" noProof="0" dirty="0" smtClean="0">
                <a:solidFill>
                  <a:schemeClr val="accent3">
                    <a:lumMod val="75000"/>
                  </a:schemeClr>
                </a:solidFill>
                <a:latin typeface="Lato" panose="020F0502020204030203" pitchFamily="34" charset="0"/>
                <a:ea typeface="Lato" panose="020F0502020204030203" pitchFamily="34" charset="0"/>
                <a:cs typeface="Calibri Light" panose="020F0302020204030204" pitchFamily="34" charset="0"/>
              </a:defRPr>
            </a:lvl1pPr>
            <a:lvl2pPr marL="457200" indent="0" algn="l" rtl="0" eaLnBrk="1" fontAlgn="base" hangingPunct="1">
              <a:spcBef>
                <a:spcPct val="20000"/>
              </a:spcBef>
              <a:spcAft>
                <a:spcPct val="0"/>
              </a:spcAft>
              <a:buNone/>
              <a:defRPr lang="it-IT" altLang="en-US" sz="1400" kern="1200">
                <a:solidFill>
                  <a:schemeClr val="accent3">
                    <a:lumMod val="75000"/>
                  </a:schemeClr>
                </a:solidFill>
                <a:latin typeface="+mn-lt"/>
                <a:ea typeface="+mn-ea"/>
                <a:cs typeface="Arial"/>
              </a:defRPr>
            </a:lvl2pPr>
            <a:lvl3pPr marL="914400" indent="0" algn="l" rtl="0" eaLnBrk="1" fontAlgn="base" hangingPunct="1">
              <a:spcBef>
                <a:spcPct val="20000"/>
              </a:spcBef>
              <a:spcAft>
                <a:spcPct val="0"/>
              </a:spcAft>
              <a:buNone/>
              <a:defRPr lang="it-IT" altLang="en-US" sz="1400" kern="1200">
                <a:solidFill>
                  <a:schemeClr val="accent3">
                    <a:lumMod val="75000"/>
                  </a:schemeClr>
                </a:solidFill>
                <a:latin typeface="+mn-lt"/>
                <a:ea typeface="+mn-ea"/>
                <a:cs typeface="Arial"/>
              </a:defRPr>
            </a:lvl3pPr>
            <a:lvl4pPr marL="1371600" indent="0" algn="l" rtl="0" eaLnBrk="1" fontAlgn="base" hangingPunct="1">
              <a:spcBef>
                <a:spcPct val="20000"/>
              </a:spcBef>
              <a:spcAft>
                <a:spcPct val="0"/>
              </a:spcAft>
              <a:buNone/>
              <a:defRPr lang="en-US" altLang="en-US" sz="1400" kern="1200">
                <a:solidFill>
                  <a:schemeClr val="accent3">
                    <a:lumMod val="75000"/>
                  </a:schemeClr>
                </a:solidFill>
                <a:latin typeface="+mn-lt"/>
                <a:ea typeface="+mn-ea"/>
                <a:cs typeface="Arial"/>
              </a:defRPr>
            </a:lvl4pPr>
            <a:lvl5pPr marL="1828800" indent="0" algn="l" rtl="0" eaLnBrk="1" fontAlgn="base" hangingPunct="1">
              <a:spcBef>
                <a:spcPct val="20000"/>
              </a:spcBef>
              <a:spcAft>
                <a:spcPct val="0"/>
              </a:spcAft>
              <a:buNone/>
              <a:defRPr lang="en-US" altLang="en-US" sz="1400" kern="1200">
                <a:solidFill>
                  <a:schemeClr val="accent3">
                    <a:lumMod val="75000"/>
                  </a:schemeClr>
                </a:solidFill>
                <a:latin typeface="+mn-lt"/>
                <a:ea typeface="+mn-ea"/>
                <a:cs typeface="Arial"/>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a:lstStyle>
          <a:p>
            <a:r>
              <a:rPr lang="en-US" sz="1600" i="1" dirty="0"/>
              <a:t>Presented to you by: </a:t>
            </a:r>
            <a:endParaRPr lang="en-US" sz="1600" dirty="0"/>
          </a:p>
        </p:txBody>
      </p:sp>
    </p:spTree>
    <p:extLst>
      <p:ext uri="{BB962C8B-B14F-4D97-AF65-F5344CB8AC3E}">
        <p14:creationId xmlns:p14="http://schemas.microsoft.com/office/powerpoint/2010/main" val="2535850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xmlns="" id="{7948B6C4-9ADE-4C4F-B19F-DBAE68AA2E29}"/>
              </a:ext>
            </a:extLst>
          </p:cNvPr>
          <p:cNvPicPr>
            <a:picLocks noChangeAspect="1"/>
          </p:cNvPicPr>
          <p:nvPr/>
        </p:nvPicPr>
        <p:blipFill>
          <a:blip r:embed="rId3"/>
          <a:stretch>
            <a:fillRect/>
          </a:stretch>
        </p:blipFill>
        <p:spPr>
          <a:xfrm>
            <a:off x="0" y="-1611103"/>
            <a:ext cx="12191997" cy="7653129"/>
          </a:xfrm>
          <a:prstGeom prst="rect">
            <a:avLst/>
          </a:prstGeom>
        </p:spPr>
      </p:pic>
      <p:sp>
        <p:nvSpPr>
          <p:cNvPr id="3" name="Title 1">
            <a:extLst>
              <a:ext uri="{FF2B5EF4-FFF2-40B4-BE49-F238E27FC236}">
                <a16:creationId xmlns:a16="http://schemas.microsoft.com/office/drawing/2014/main" xmlns="" id="{E0704803-2FD2-4CFB-B315-83D63F782F8E}"/>
              </a:ext>
            </a:extLst>
          </p:cNvPr>
          <p:cNvSpPr txBox="1">
            <a:spLocks/>
          </p:cNvSpPr>
          <p:nvPr/>
        </p:nvSpPr>
        <p:spPr>
          <a:xfrm>
            <a:off x="1" y="471019"/>
            <a:ext cx="12191998" cy="1325563"/>
          </a:xfrm>
          <a:prstGeom prst="rect">
            <a:avLst/>
          </a:prstGeom>
          <a:solidFill>
            <a:schemeClr val="bg1">
              <a:lumMod val="75000"/>
              <a:alpha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rPr>
              <a:t>The goal is not ‘Zero Waste’ but Efficient Utilization</a:t>
            </a:r>
          </a:p>
        </p:txBody>
      </p:sp>
    </p:spTree>
    <p:extLst>
      <p:ext uri="{BB962C8B-B14F-4D97-AF65-F5344CB8AC3E}">
        <p14:creationId xmlns:p14="http://schemas.microsoft.com/office/powerpoint/2010/main" val="2550591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DBCFB38-DE79-442C-81F9-E843A34D10D2}"/>
              </a:ext>
            </a:extLst>
          </p:cNvPr>
          <p:cNvSpPr/>
          <p:nvPr/>
        </p:nvSpPr>
        <p:spPr>
          <a:xfrm>
            <a:off x="1788694" y="2367171"/>
            <a:ext cx="8614611" cy="2123658"/>
          </a:xfrm>
          <a:prstGeom prst="rect">
            <a:avLst/>
          </a:prstGeom>
        </p:spPr>
        <p:txBody>
          <a:bodyPr wrap="square">
            <a:spAutoFit/>
          </a:bodyPr>
          <a:lstStyle/>
          <a:p>
            <a:pPr algn="ctr"/>
            <a:r>
              <a:rPr lang="en-US" sz="4400" dirty="0"/>
              <a:t>This is great! So where do I start??</a:t>
            </a:r>
          </a:p>
          <a:p>
            <a:pPr algn="ctr"/>
            <a:endParaRPr lang="en-US" sz="4400" dirty="0"/>
          </a:p>
          <a:p>
            <a:pPr algn="ctr"/>
            <a:r>
              <a:rPr lang="en-US" sz="4400" dirty="0"/>
              <a:t>DATA. Data is where you start.</a:t>
            </a:r>
          </a:p>
        </p:txBody>
      </p:sp>
    </p:spTree>
    <p:extLst>
      <p:ext uri="{BB962C8B-B14F-4D97-AF65-F5344CB8AC3E}">
        <p14:creationId xmlns:p14="http://schemas.microsoft.com/office/powerpoint/2010/main" val="217777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89CB4-EBCC-4BB6-8AB0-C65AECD01FC1}"/>
              </a:ext>
            </a:extLst>
          </p:cNvPr>
          <p:cNvSpPr txBox="1">
            <a:spLocks/>
          </p:cNvSpPr>
          <p:nvPr/>
        </p:nvSpPr>
        <p:spPr>
          <a:xfrm>
            <a:off x="4075493" y="450036"/>
            <a:ext cx="7993566" cy="1325563"/>
          </a:xfrm>
          <a:prstGeom prst="rect">
            <a:avLst/>
          </a:prstGeom>
          <a:solidFill>
            <a:schemeClr val="bg1">
              <a:lumMod val="75000"/>
              <a:alpha val="6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50">
                <a:ln w="9525" cmpd="sng">
                  <a:solidFill>
                    <a:schemeClr val="accent1"/>
                  </a:solidFill>
                  <a:prstDash val="solid"/>
                </a:ln>
                <a:solidFill>
                  <a:srgbClr val="70AD47">
                    <a:tint val="1000"/>
                  </a:srgbClr>
                </a:solidFill>
                <a:effectLst>
                  <a:glow rad="38100">
                    <a:schemeClr val="accent1">
                      <a:alpha val="40000"/>
                    </a:schemeClr>
                  </a:glow>
                </a:effectLst>
                <a:latin typeface="+mn-lt"/>
              </a:rPr>
              <a:t>Gather Data from Sources</a:t>
            </a: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ndParaRPr>
          </a:p>
        </p:txBody>
      </p:sp>
      <p:pic>
        <p:nvPicPr>
          <p:cNvPr id="3" name="Content Placeholder 8">
            <a:extLst>
              <a:ext uri="{FF2B5EF4-FFF2-40B4-BE49-F238E27FC236}">
                <a16:creationId xmlns:a16="http://schemas.microsoft.com/office/drawing/2014/main" xmlns="" id="{AD2ABF43-778C-4F25-8192-3B0F07D34BB1}"/>
              </a:ext>
            </a:extLst>
          </p:cNvPr>
          <p:cNvPicPr>
            <a:picLocks noChangeAspect="1"/>
          </p:cNvPicPr>
          <p:nvPr/>
        </p:nvPicPr>
        <p:blipFill>
          <a:blip r:embed="rId3"/>
          <a:stretch>
            <a:fillRect/>
          </a:stretch>
        </p:blipFill>
        <p:spPr>
          <a:xfrm>
            <a:off x="470906" y="365125"/>
            <a:ext cx="3604587" cy="5790348"/>
          </a:xfrm>
          <a:prstGeom prst="rect">
            <a:avLst/>
          </a:prstGeom>
        </p:spPr>
      </p:pic>
      <p:pic>
        <p:nvPicPr>
          <p:cNvPr id="4" name="Picture 3">
            <a:extLst>
              <a:ext uri="{FF2B5EF4-FFF2-40B4-BE49-F238E27FC236}">
                <a16:creationId xmlns:a16="http://schemas.microsoft.com/office/drawing/2014/main" xmlns="" id="{BE70905C-0BAE-4134-AA37-08D70BA66EA2}"/>
              </a:ext>
            </a:extLst>
          </p:cNvPr>
          <p:cNvPicPr>
            <a:picLocks noChangeAspect="1"/>
          </p:cNvPicPr>
          <p:nvPr/>
        </p:nvPicPr>
        <p:blipFill>
          <a:blip r:embed="rId4"/>
          <a:stretch>
            <a:fillRect/>
          </a:stretch>
        </p:blipFill>
        <p:spPr>
          <a:xfrm>
            <a:off x="4442787" y="1690687"/>
            <a:ext cx="3073135" cy="4485699"/>
          </a:xfrm>
          <a:prstGeom prst="rect">
            <a:avLst/>
          </a:prstGeom>
        </p:spPr>
      </p:pic>
      <p:pic>
        <p:nvPicPr>
          <p:cNvPr id="5" name="Picture 4">
            <a:extLst>
              <a:ext uri="{FF2B5EF4-FFF2-40B4-BE49-F238E27FC236}">
                <a16:creationId xmlns:a16="http://schemas.microsoft.com/office/drawing/2014/main" xmlns="" id="{CBCD1E71-3BE7-4B7F-B69F-BE2FF753D118}"/>
              </a:ext>
            </a:extLst>
          </p:cNvPr>
          <p:cNvPicPr>
            <a:picLocks noChangeAspect="1"/>
          </p:cNvPicPr>
          <p:nvPr/>
        </p:nvPicPr>
        <p:blipFill>
          <a:blip r:embed="rId5"/>
          <a:stretch>
            <a:fillRect/>
          </a:stretch>
        </p:blipFill>
        <p:spPr>
          <a:xfrm>
            <a:off x="7836984" y="1690687"/>
            <a:ext cx="3239467" cy="2435264"/>
          </a:xfrm>
          <a:prstGeom prst="rect">
            <a:avLst/>
          </a:prstGeom>
        </p:spPr>
      </p:pic>
      <p:grpSp>
        <p:nvGrpSpPr>
          <p:cNvPr id="20" name="Group 19">
            <a:extLst>
              <a:ext uri="{FF2B5EF4-FFF2-40B4-BE49-F238E27FC236}">
                <a16:creationId xmlns:a16="http://schemas.microsoft.com/office/drawing/2014/main" xmlns="" id="{6CC6ED1B-7ED0-446D-8314-D3978BAC4D6B}"/>
              </a:ext>
            </a:extLst>
          </p:cNvPr>
          <p:cNvGrpSpPr/>
          <p:nvPr/>
        </p:nvGrpSpPr>
        <p:grpSpPr>
          <a:xfrm>
            <a:off x="7836984" y="4704810"/>
            <a:ext cx="4202240" cy="1325562"/>
            <a:chOff x="1724416" y="3865049"/>
            <a:chExt cx="5308731" cy="1323584"/>
          </a:xfrm>
        </p:grpSpPr>
        <p:sp>
          <p:nvSpPr>
            <p:cNvPr id="9" name="Flowchart: Magnetic Disk 8">
              <a:extLst>
                <a:ext uri="{FF2B5EF4-FFF2-40B4-BE49-F238E27FC236}">
                  <a16:creationId xmlns:a16="http://schemas.microsoft.com/office/drawing/2014/main" xmlns="" id="{6182690E-DE41-4132-8E5C-4FBF0CA2580E}"/>
                </a:ext>
              </a:extLst>
            </p:cNvPr>
            <p:cNvSpPr/>
            <p:nvPr/>
          </p:nvSpPr>
          <p:spPr>
            <a:xfrm>
              <a:off x="1724416" y="4033379"/>
              <a:ext cx="801665" cy="54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gnetic Disk 9">
              <a:extLst>
                <a:ext uri="{FF2B5EF4-FFF2-40B4-BE49-F238E27FC236}">
                  <a16:creationId xmlns:a16="http://schemas.microsoft.com/office/drawing/2014/main" xmlns="" id="{D367CEDE-9F8B-4A51-8279-B1AE9880A127}"/>
                </a:ext>
              </a:extLst>
            </p:cNvPr>
            <p:cNvSpPr/>
            <p:nvPr/>
          </p:nvSpPr>
          <p:spPr>
            <a:xfrm>
              <a:off x="1876816" y="4185779"/>
              <a:ext cx="801665" cy="54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gnetic Disk 10">
              <a:extLst>
                <a:ext uri="{FF2B5EF4-FFF2-40B4-BE49-F238E27FC236}">
                  <a16:creationId xmlns:a16="http://schemas.microsoft.com/office/drawing/2014/main" xmlns="" id="{3668DF8C-0D3F-497D-8B8F-2C197BB5D819}"/>
                </a:ext>
              </a:extLst>
            </p:cNvPr>
            <p:cNvSpPr/>
            <p:nvPr/>
          </p:nvSpPr>
          <p:spPr>
            <a:xfrm>
              <a:off x="2029216" y="4338179"/>
              <a:ext cx="801665" cy="54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gnetic Disk 11">
              <a:extLst>
                <a:ext uri="{FF2B5EF4-FFF2-40B4-BE49-F238E27FC236}">
                  <a16:creationId xmlns:a16="http://schemas.microsoft.com/office/drawing/2014/main" xmlns="" id="{8D7EADDD-067E-44B0-87E5-9BEF480BFC20}"/>
                </a:ext>
              </a:extLst>
            </p:cNvPr>
            <p:cNvSpPr/>
            <p:nvPr/>
          </p:nvSpPr>
          <p:spPr>
            <a:xfrm>
              <a:off x="2181616" y="4490579"/>
              <a:ext cx="801665" cy="54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gnetic Disk 12">
              <a:extLst>
                <a:ext uri="{FF2B5EF4-FFF2-40B4-BE49-F238E27FC236}">
                  <a16:creationId xmlns:a16="http://schemas.microsoft.com/office/drawing/2014/main" xmlns="" id="{17C1C5B7-F6C6-4FE8-86B3-1B460488268C}"/>
                </a:ext>
              </a:extLst>
            </p:cNvPr>
            <p:cNvSpPr/>
            <p:nvPr/>
          </p:nvSpPr>
          <p:spPr>
            <a:xfrm>
              <a:off x="2334016" y="4642979"/>
              <a:ext cx="801665" cy="54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xmlns="" id="{9685534C-DFFE-4398-B25D-81E5871CAB76}"/>
                </a:ext>
              </a:extLst>
            </p:cNvPr>
            <p:cNvSpPr/>
            <p:nvPr/>
          </p:nvSpPr>
          <p:spPr>
            <a:xfrm>
              <a:off x="3387133" y="4156041"/>
              <a:ext cx="801665" cy="182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xmlns="" id="{5413E6CF-43AB-4EB6-AC5D-521E84B2F52C}"/>
                </a:ext>
              </a:extLst>
            </p:cNvPr>
            <p:cNvSpPr/>
            <p:nvPr/>
          </p:nvSpPr>
          <p:spPr>
            <a:xfrm>
              <a:off x="3539533" y="4308441"/>
              <a:ext cx="801665" cy="182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xmlns="" id="{CA389596-EEEB-4668-9B05-733FBC1A3259}"/>
                </a:ext>
              </a:extLst>
            </p:cNvPr>
            <p:cNvSpPr/>
            <p:nvPr/>
          </p:nvSpPr>
          <p:spPr>
            <a:xfrm>
              <a:off x="3691933" y="4460841"/>
              <a:ext cx="801665" cy="182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xmlns="" id="{9F0BF41D-B490-4011-8B34-FC2089115C32}"/>
                </a:ext>
              </a:extLst>
            </p:cNvPr>
            <p:cNvSpPr/>
            <p:nvPr/>
          </p:nvSpPr>
          <p:spPr>
            <a:xfrm>
              <a:off x="3844333" y="4613241"/>
              <a:ext cx="801665" cy="182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xmlns="" id="{B45DDE0C-A4B3-48BE-AD7B-4550DA0AC3F8}"/>
                </a:ext>
              </a:extLst>
            </p:cNvPr>
            <p:cNvSpPr/>
            <p:nvPr/>
          </p:nvSpPr>
          <p:spPr>
            <a:xfrm>
              <a:off x="3996733" y="4765641"/>
              <a:ext cx="801665" cy="182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gnetic Disk 18">
              <a:extLst>
                <a:ext uri="{FF2B5EF4-FFF2-40B4-BE49-F238E27FC236}">
                  <a16:creationId xmlns:a16="http://schemas.microsoft.com/office/drawing/2014/main" xmlns="" id="{5B6C73BE-5271-4242-B2E9-C1AC7BA16B1F}"/>
                </a:ext>
              </a:extLst>
            </p:cNvPr>
            <p:cNvSpPr/>
            <p:nvPr/>
          </p:nvSpPr>
          <p:spPr>
            <a:xfrm>
              <a:off x="5229400" y="3865049"/>
              <a:ext cx="1803747" cy="132358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Single Holistic View</a:t>
              </a:r>
            </a:p>
          </p:txBody>
        </p:sp>
      </p:grpSp>
    </p:spTree>
    <p:extLst>
      <p:ext uri="{BB962C8B-B14F-4D97-AF65-F5344CB8AC3E}">
        <p14:creationId xmlns:p14="http://schemas.microsoft.com/office/powerpoint/2010/main" val="4027347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1">
            <a:extLst>
              <a:ext uri="{FF2B5EF4-FFF2-40B4-BE49-F238E27FC236}">
                <a16:creationId xmlns:a16="http://schemas.microsoft.com/office/drawing/2014/main" xmlns="" id="{D87FFEC8-B630-4A8B-B789-8736306E4A33}"/>
              </a:ext>
            </a:extLst>
          </p:cNvPr>
          <p:cNvPicPr>
            <a:picLocks noChangeAspect="1"/>
          </p:cNvPicPr>
          <p:nvPr/>
        </p:nvPicPr>
        <p:blipFill>
          <a:blip r:embed="rId3"/>
          <a:stretch>
            <a:fillRect/>
          </a:stretch>
        </p:blipFill>
        <p:spPr>
          <a:xfrm>
            <a:off x="1" y="635759"/>
            <a:ext cx="12192000" cy="5585809"/>
          </a:xfrm>
          <a:prstGeom prst="rect">
            <a:avLst/>
          </a:prstGeom>
        </p:spPr>
      </p:pic>
      <p:sp>
        <p:nvSpPr>
          <p:cNvPr id="3" name="Title 1">
            <a:extLst>
              <a:ext uri="{FF2B5EF4-FFF2-40B4-BE49-F238E27FC236}">
                <a16:creationId xmlns:a16="http://schemas.microsoft.com/office/drawing/2014/main" xmlns="" id="{4856BCB9-8D35-4925-92EF-27355DF7C944}"/>
              </a:ext>
            </a:extLst>
          </p:cNvPr>
          <p:cNvSpPr txBox="1">
            <a:spLocks/>
          </p:cNvSpPr>
          <p:nvPr/>
        </p:nvSpPr>
        <p:spPr>
          <a:xfrm>
            <a:off x="838200" y="365125"/>
            <a:ext cx="7993566" cy="1325563"/>
          </a:xfrm>
          <a:prstGeom prst="rect">
            <a:avLst/>
          </a:prstGeom>
          <a:solidFill>
            <a:schemeClr val="bg1">
              <a:lumMod val="75000"/>
              <a:alpha val="6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50">
                <a:ln w="9525" cmpd="sng">
                  <a:solidFill>
                    <a:schemeClr val="accent1"/>
                  </a:solidFill>
                  <a:prstDash val="solid"/>
                </a:ln>
                <a:solidFill>
                  <a:srgbClr val="70AD47">
                    <a:tint val="1000"/>
                  </a:srgbClr>
                </a:solidFill>
                <a:effectLst>
                  <a:glow rad="38100">
                    <a:schemeClr val="accent1">
                      <a:alpha val="40000"/>
                    </a:schemeClr>
                  </a:glow>
                </a:effectLst>
                <a:latin typeface="+mn-lt"/>
              </a:rPr>
              <a:t>Incorporate Other Data</a:t>
            </a: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ndParaRPr>
          </a:p>
        </p:txBody>
      </p:sp>
    </p:spTree>
    <p:extLst>
      <p:ext uri="{BB962C8B-B14F-4D97-AF65-F5344CB8AC3E}">
        <p14:creationId xmlns:p14="http://schemas.microsoft.com/office/powerpoint/2010/main" val="145494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50C94-3D15-40F4-B640-980BA47A388F}"/>
              </a:ext>
            </a:extLst>
          </p:cNvPr>
          <p:cNvSpPr txBox="1">
            <a:spLocks/>
          </p:cNvSpPr>
          <p:nvPr/>
        </p:nvSpPr>
        <p:spPr>
          <a:xfrm>
            <a:off x="4075493" y="450036"/>
            <a:ext cx="7993566" cy="1325563"/>
          </a:xfrm>
          <a:prstGeom prst="rect">
            <a:avLst/>
          </a:prstGeom>
          <a:solidFill>
            <a:schemeClr val="bg1">
              <a:lumMod val="75000"/>
              <a:alpha val="6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mn-lt"/>
              </a:rPr>
              <a:t>Indirect Data Sources</a:t>
            </a:r>
          </a:p>
        </p:txBody>
      </p:sp>
      <p:pic>
        <p:nvPicPr>
          <p:cNvPr id="7" name="Picture 6">
            <a:extLst>
              <a:ext uri="{FF2B5EF4-FFF2-40B4-BE49-F238E27FC236}">
                <a16:creationId xmlns:a16="http://schemas.microsoft.com/office/drawing/2014/main" xmlns="" id="{3301A495-B5C5-415B-80C0-53C887D7F844}"/>
              </a:ext>
            </a:extLst>
          </p:cNvPr>
          <p:cNvPicPr>
            <a:picLocks noChangeAspect="1"/>
          </p:cNvPicPr>
          <p:nvPr/>
        </p:nvPicPr>
        <p:blipFill>
          <a:blip r:embed="rId3"/>
          <a:stretch>
            <a:fillRect/>
          </a:stretch>
        </p:blipFill>
        <p:spPr>
          <a:xfrm>
            <a:off x="122940" y="1315429"/>
            <a:ext cx="3952553" cy="2195408"/>
          </a:xfrm>
          <a:prstGeom prst="rect">
            <a:avLst/>
          </a:prstGeom>
        </p:spPr>
      </p:pic>
      <p:pic>
        <p:nvPicPr>
          <p:cNvPr id="3" name="Picture 2">
            <a:extLst>
              <a:ext uri="{FF2B5EF4-FFF2-40B4-BE49-F238E27FC236}">
                <a16:creationId xmlns:a16="http://schemas.microsoft.com/office/drawing/2014/main" xmlns="" id="{E4B1F755-9BF7-4EBD-8E0B-55AE584B38EC}"/>
              </a:ext>
            </a:extLst>
          </p:cNvPr>
          <p:cNvPicPr>
            <a:picLocks noChangeAspect="1"/>
          </p:cNvPicPr>
          <p:nvPr/>
        </p:nvPicPr>
        <p:blipFill>
          <a:blip r:embed="rId4"/>
          <a:stretch>
            <a:fillRect/>
          </a:stretch>
        </p:blipFill>
        <p:spPr>
          <a:xfrm>
            <a:off x="5345068" y="1894509"/>
            <a:ext cx="6723992" cy="2966249"/>
          </a:xfrm>
          <a:prstGeom prst="rect">
            <a:avLst/>
          </a:prstGeom>
        </p:spPr>
      </p:pic>
      <p:sp>
        <p:nvSpPr>
          <p:cNvPr id="9" name="Rectangle 8">
            <a:extLst>
              <a:ext uri="{FF2B5EF4-FFF2-40B4-BE49-F238E27FC236}">
                <a16:creationId xmlns:a16="http://schemas.microsoft.com/office/drawing/2014/main" xmlns="" id="{DFBB1F45-F346-4ACD-9D2B-F0F30A259E1F}"/>
              </a:ext>
            </a:extLst>
          </p:cNvPr>
          <p:cNvSpPr/>
          <p:nvPr/>
        </p:nvSpPr>
        <p:spPr>
          <a:xfrm>
            <a:off x="1500186" y="5826733"/>
            <a:ext cx="9641055" cy="830997"/>
          </a:xfrm>
          <a:prstGeom prst="rect">
            <a:avLst/>
          </a:prstGeom>
        </p:spPr>
        <p:txBody>
          <a:bodyPr wrap="square">
            <a:spAutoFit/>
          </a:bodyPr>
          <a:lstStyle/>
          <a:p>
            <a:pPr algn="ctr"/>
            <a:r>
              <a:rPr lang="en-US" sz="2400" dirty="0"/>
              <a:t>This context and association data is </a:t>
            </a:r>
            <a:r>
              <a:rPr lang="en-US" sz="2400" b="1" dirty="0"/>
              <a:t>disproportionately helpful</a:t>
            </a:r>
          </a:p>
          <a:p>
            <a:pPr algn="ctr"/>
            <a:r>
              <a:rPr lang="en-US" sz="2400" dirty="0"/>
              <a:t> in maturing the capacity optimization effectiveness </a:t>
            </a:r>
          </a:p>
        </p:txBody>
      </p:sp>
      <p:pic>
        <p:nvPicPr>
          <p:cNvPr id="10" name="Picture 9">
            <a:extLst>
              <a:ext uri="{FF2B5EF4-FFF2-40B4-BE49-F238E27FC236}">
                <a16:creationId xmlns:a16="http://schemas.microsoft.com/office/drawing/2014/main" xmlns="" id="{A7A7C9FA-08F5-463F-997D-2C6956B3137E}"/>
              </a:ext>
            </a:extLst>
          </p:cNvPr>
          <p:cNvPicPr>
            <a:picLocks noChangeAspect="1"/>
          </p:cNvPicPr>
          <p:nvPr/>
        </p:nvPicPr>
        <p:blipFill>
          <a:blip r:embed="rId3"/>
          <a:stretch>
            <a:fillRect/>
          </a:stretch>
        </p:blipFill>
        <p:spPr>
          <a:xfrm>
            <a:off x="515972" y="2164994"/>
            <a:ext cx="3952553" cy="2195408"/>
          </a:xfrm>
          <a:prstGeom prst="rect">
            <a:avLst/>
          </a:prstGeom>
        </p:spPr>
      </p:pic>
      <p:pic>
        <p:nvPicPr>
          <p:cNvPr id="11" name="Picture 10">
            <a:extLst>
              <a:ext uri="{FF2B5EF4-FFF2-40B4-BE49-F238E27FC236}">
                <a16:creationId xmlns:a16="http://schemas.microsoft.com/office/drawing/2014/main" xmlns="" id="{9635B7AD-9874-41C9-B6AC-0DF29A1C28F3}"/>
              </a:ext>
            </a:extLst>
          </p:cNvPr>
          <p:cNvPicPr>
            <a:picLocks noChangeAspect="1"/>
          </p:cNvPicPr>
          <p:nvPr/>
        </p:nvPicPr>
        <p:blipFill>
          <a:blip r:embed="rId3"/>
          <a:stretch>
            <a:fillRect/>
          </a:stretch>
        </p:blipFill>
        <p:spPr>
          <a:xfrm>
            <a:off x="999483" y="3014559"/>
            <a:ext cx="4162134" cy="2311818"/>
          </a:xfrm>
          <a:prstGeom prst="rect">
            <a:avLst/>
          </a:prstGeom>
        </p:spPr>
      </p:pic>
    </p:spTree>
    <p:extLst>
      <p:ext uri="{BB962C8B-B14F-4D97-AF65-F5344CB8AC3E}">
        <p14:creationId xmlns:p14="http://schemas.microsoft.com/office/powerpoint/2010/main" val="3206707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A1E2DC-B0AD-40E8-9396-475A23CA209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Different and apart from the sum of its parts</a:t>
            </a:r>
            <a:endParaRPr lang="en-US" dirty="0"/>
          </a:p>
        </p:txBody>
      </p:sp>
      <p:sp>
        <p:nvSpPr>
          <p:cNvPr id="3" name="Content Placeholder 2">
            <a:extLst>
              <a:ext uri="{FF2B5EF4-FFF2-40B4-BE49-F238E27FC236}">
                <a16:creationId xmlns:a16="http://schemas.microsoft.com/office/drawing/2014/main" xmlns="" id="{DC272A9B-EB5D-4ACB-BA1F-22894E26728B}"/>
              </a:ext>
            </a:extLst>
          </p:cNvPr>
          <p:cNvSpPr txBox="1">
            <a:spLocks/>
          </p:cNvSpPr>
          <p:nvPr/>
        </p:nvSpPr>
        <p:spPr>
          <a:xfrm>
            <a:off x="838199" y="1681247"/>
            <a:ext cx="108564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 "the whole is something else than the sum of its parts"[2] is often incorrectly translated[3] as "The whole is greater than the sum of its parts", and thus used when explaining gestalt theory, and further incorrectly applied to systems theory.[4] </a:t>
            </a:r>
            <a:r>
              <a:rPr lang="en-US" sz="3600" dirty="0" err="1"/>
              <a:t>Koffka</a:t>
            </a:r>
            <a:r>
              <a:rPr lang="en-US" sz="3600" dirty="0"/>
              <a:t> did not like the translation. He firmly corrected students who replaced "other" with "greater". "This is not a principle of addition" he said.[5] The whole has an independent existence.</a:t>
            </a:r>
          </a:p>
          <a:p>
            <a:pPr marL="0" indent="0">
              <a:buNone/>
            </a:pPr>
            <a:r>
              <a:rPr lang="en-US" sz="3600" dirty="0"/>
              <a:t>---https://en.wikipedia.org/wiki/Gestalt_psychology</a:t>
            </a:r>
          </a:p>
        </p:txBody>
      </p:sp>
    </p:spTree>
    <p:extLst>
      <p:ext uri="{BB962C8B-B14F-4D97-AF65-F5344CB8AC3E}">
        <p14:creationId xmlns:p14="http://schemas.microsoft.com/office/powerpoint/2010/main" val="1316729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3059A-C702-40AE-8ADA-466CBCFB5F92}"/>
              </a:ext>
            </a:extLst>
          </p:cNvPr>
          <p:cNvSpPr txBox="1">
            <a:spLocks/>
          </p:cNvSpPr>
          <p:nvPr/>
        </p:nvSpPr>
        <p:spPr>
          <a:xfrm>
            <a:off x="838200" y="365125"/>
            <a:ext cx="1117092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Summary</a:t>
            </a:r>
            <a:endParaRPr lang="en-US" dirty="0"/>
          </a:p>
        </p:txBody>
      </p:sp>
      <p:sp>
        <p:nvSpPr>
          <p:cNvPr id="3" name="Content Placeholder 3">
            <a:extLst>
              <a:ext uri="{FF2B5EF4-FFF2-40B4-BE49-F238E27FC236}">
                <a16:creationId xmlns:a16="http://schemas.microsoft.com/office/drawing/2014/main" xmlns="" id="{69B6618A-52A2-4FAE-B47D-1875FD2FD405}"/>
              </a:ext>
            </a:extLst>
          </p:cNvPr>
          <p:cNvSpPr txBox="1">
            <a:spLocks/>
          </p:cNvSpPr>
          <p:nvPr/>
        </p:nvSpPr>
        <p:spPr>
          <a:xfrm>
            <a:off x="838200" y="1527377"/>
            <a:ext cx="10515600" cy="10939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“Transparently and consistently arrive at useful capacity optimization insights, in a reasonable amount of time with reasonable effort and in enough time to effect a positive capacity management outcome.”</a:t>
            </a:r>
            <a:endParaRPr lang="en-US" sz="2400" dirty="0"/>
          </a:p>
        </p:txBody>
      </p:sp>
      <p:sp>
        <p:nvSpPr>
          <p:cNvPr id="4" name="Content Placeholder 2">
            <a:extLst>
              <a:ext uri="{FF2B5EF4-FFF2-40B4-BE49-F238E27FC236}">
                <a16:creationId xmlns:a16="http://schemas.microsoft.com/office/drawing/2014/main" xmlns="" id="{33B177F3-3A3D-4160-B9C2-6C3C71F55B93}"/>
              </a:ext>
            </a:extLst>
          </p:cNvPr>
          <p:cNvSpPr txBox="1">
            <a:spLocks/>
          </p:cNvSpPr>
          <p:nvPr/>
        </p:nvSpPr>
        <p:spPr>
          <a:xfrm>
            <a:off x="838200" y="3108960"/>
            <a:ext cx="10515600" cy="306800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Consolidate data to one place.</a:t>
            </a:r>
          </a:p>
          <a:p>
            <a:r>
              <a:rPr lang="en-US" dirty="0"/>
              <a:t>Eat the data you have from the sources you have</a:t>
            </a:r>
          </a:p>
          <a:p>
            <a:r>
              <a:rPr lang="en-US" dirty="0"/>
              <a:t>Do the fancy correlation analysis and what if modeling</a:t>
            </a:r>
          </a:p>
          <a:p>
            <a:r>
              <a:rPr lang="en-US" dirty="0"/>
              <a:t>Import other data – like from CMDBs</a:t>
            </a:r>
          </a:p>
          <a:p>
            <a:r>
              <a:rPr lang="en-US" dirty="0"/>
              <a:t>Threshold violation reporting</a:t>
            </a:r>
          </a:p>
          <a:p>
            <a:r>
              <a:rPr lang="en-US" dirty="0"/>
              <a:t>Group in ways that facilitate reporting (by application, service, location </a:t>
            </a:r>
            <a:r>
              <a:rPr lang="en-US" dirty="0" err="1"/>
              <a:t>etc</a:t>
            </a:r>
            <a:r>
              <a:rPr lang="en-US" dirty="0"/>
              <a:t>)</a:t>
            </a:r>
          </a:p>
          <a:p>
            <a:r>
              <a:rPr lang="en-US" dirty="0"/>
              <a:t>Provide actionable intelligence with anomaly detection and ad-hock customer reporting</a:t>
            </a:r>
          </a:p>
          <a:p>
            <a:r>
              <a:rPr lang="en-US" dirty="0"/>
              <a:t>Recognize goal is not ‘zero waste’ but rather Efficient Utilization</a:t>
            </a:r>
          </a:p>
          <a:p>
            <a:endParaRPr lang="en-US" dirty="0"/>
          </a:p>
        </p:txBody>
      </p:sp>
    </p:spTree>
    <p:extLst>
      <p:ext uri="{BB962C8B-B14F-4D97-AF65-F5344CB8AC3E}">
        <p14:creationId xmlns:p14="http://schemas.microsoft.com/office/powerpoint/2010/main" val="255375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9529807-E81F-4CE2-A600-23AC246E7D32}"/>
              </a:ext>
            </a:extLst>
          </p:cNvPr>
          <p:cNvSpPr/>
          <p:nvPr/>
        </p:nvSpPr>
        <p:spPr>
          <a:xfrm>
            <a:off x="3793958" y="320457"/>
            <a:ext cx="8398042" cy="2677656"/>
          </a:xfrm>
          <a:prstGeom prst="rect">
            <a:avLst/>
          </a:prstGeom>
        </p:spPr>
        <p:txBody>
          <a:bodyPr wrap="square">
            <a:spAutoFit/>
          </a:bodyPr>
          <a:lstStyle/>
          <a:p>
            <a:r>
              <a:rPr lang="en-US" sz="2800" dirty="0"/>
              <a:t>Mr. Ben Davies</a:t>
            </a:r>
          </a:p>
          <a:p>
            <a:r>
              <a:rPr lang="en-US" sz="2800" dirty="0"/>
              <a:t>Senior Consultant</a:t>
            </a:r>
          </a:p>
          <a:p>
            <a:r>
              <a:rPr lang="en-US" sz="2800" dirty="0"/>
              <a:t>www.Moviri.com</a:t>
            </a:r>
          </a:p>
          <a:p>
            <a:r>
              <a:rPr lang="en-US" sz="2800" dirty="0"/>
              <a:t>283 Franklin St, Floor 2, Boston MA 02110-3123</a:t>
            </a:r>
          </a:p>
          <a:p>
            <a:r>
              <a:rPr lang="en-US" sz="2800" dirty="0"/>
              <a:t>Office +1 (704) 819-7892 </a:t>
            </a:r>
          </a:p>
          <a:p>
            <a:r>
              <a:rPr lang="en-US" sz="2800" dirty="0"/>
              <a:t>Ben.Davies@moviri.com</a:t>
            </a:r>
          </a:p>
        </p:txBody>
      </p:sp>
    </p:spTree>
    <p:extLst>
      <p:ext uri="{BB962C8B-B14F-4D97-AF65-F5344CB8AC3E}">
        <p14:creationId xmlns:p14="http://schemas.microsoft.com/office/powerpoint/2010/main" val="4100936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453FF5-B2A7-4DE0-916C-43CB5797030F}"/>
              </a:ext>
            </a:extLst>
          </p:cNvPr>
          <p:cNvSpPr txBox="1">
            <a:spLocks/>
          </p:cNvSpPr>
          <p:nvPr/>
        </p:nvSpPr>
        <p:spPr>
          <a:xfrm>
            <a:off x="0" y="933176"/>
            <a:ext cx="12192000" cy="15001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800" b="1" dirty="0">
                <a:solidFill>
                  <a:srgbClr val="0070C0"/>
                </a:solidFill>
                <a:latin typeface="Arial" panose="020B0604020202020204" pitchFamily="34" charset="0"/>
                <a:cs typeface="Arial" panose="020B0604020202020204" pitchFamily="34" charset="0"/>
              </a:rPr>
              <a:t>Questions?</a:t>
            </a:r>
          </a:p>
        </p:txBody>
      </p:sp>
      <p:sp>
        <p:nvSpPr>
          <p:cNvPr id="3" name="Rectangle 2">
            <a:extLst>
              <a:ext uri="{FF2B5EF4-FFF2-40B4-BE49-F238E27FC236}">
                <a16:creationId xmlns:a16="http://schemas.microsoft.com/office/drawing/2014/main" xmlns="" id="{E41F2E87-6D60-4274-B753-596E62892D8F}"/>
              </a:ext>
            </a:extLst>
          </p:cNvPr>
          <p:cNvSpPr/>
          <p:nvPr/>
        </p:nvSpPr>
        <p:spPr>
          <a:xfrm>
            <a:off x="1004220" y="2806184"/>
            <a:ext cx="5465920" cy="461665"/>
          </a:xfrm>
          <a:prstGeom prst="rect">
            <a:avLst/>
          </a:prstGeom>
        </p:spPr>
        <p:txBody>
          <a:bodyPr wrap="none">
            <a:spAutoFit/>
          </a:bodyPr>
          <a:lstStyle/>
          <a:p>
            <a:r>
              <a:rPr lang="en-US" sz="2400" dirty="0"/>
              <a:t>Why are my monitoring tools not enough?</a:t>
            </a:r>
          </a:p>
        </p:txBody>
      </p:sp>
      <p:sp>
        <p:nvSpPr>
          <p:cNvPr id="4" name="Rectangle 3">
            <a:extLst>
              <a:ext uri="{FF2B5EF4-FFF2-40B4-BE49-F238E27FC236}">
                <a16:creationId xmlns:a16="http://schemas.microsoft.com/office/drawing/2014/main" xmlns="" id="{81DF7722-51F7-4699-8180-43C96DCD6A2B}"/>
              </a:ext>
            </a:extLst>
          </p:cNvPr>
          <p:cNvSpPr/>
          <p:nvPr/>
        </p:nvSpPr>
        <p:spPr>
          <a:xfrm>
            <a:off x="1004220" y="5236829"/>
            <a:ext cx="4158446" cy="1200329"/>
          </a:xfrm>
          <a:prstGeom prst="rect">
            <a:avLst/>
          </a:prstGeom>
        </p:spPr>
        <p:txBody>
          <a:bodyPr wrap="square">
            <a:spAutoFit/>
          </a:bodyPr>
          <a:lstStyle/>
          <a:p>
            <a:r>
              <a:rPr lang="en-US" sz="2400" dirty="0"/>
              <a:t>I am doing capacity management now. I do not wish to throw it out and start over.</a:t>
            </a:r>
          </a:p>
        </p:txBody>
      </p:sp>
      <p:sp>
        <p:nvSpPr>
          <p:cNvPr id="5" name="Rectangle 4">
            <a:extLst>
              <a:ext uri="{FF2B5EF4-FFF2-40B4-BE49-F238E27FC236}">
                <a16:creationId xmlns:a16="http://schemas.microsoft.com/office/drawing/2014/main" xmlns="" id="{05976B66-0D65-4687-AA81-5CDE944332F4}"/>
              </a:ext>
            </a:extLst>
          </p:cNvPr>
          <p:cNvSpPr/>
          <p:nvPr/>
        </p:nvSpPr>
        <p:spPr>
          <a:xfrm>
            <a:off x="6764641" y="2806184"/>
            <a:ext cx="5427359" cy="3416320"/>
          </a:xfrm>
          <a:prstGeom prst="rect">
            <a:avLst/>
          </a:prstGeom>
        </p:spPr>
        <p:txBody>
          <a:bodyPr wrap="square">
            <a:spAutoFit/>
          </a:bodyPr>
          <a:lstStyle/>
          <a:p>
            <a:r>
              <a:rPr lang="en-US" sz="2400" dirty="0"/>
              <a:t>Why have I never heard of </a:t>
            </a:r>
          </a:p>
          <a:p>
            <a:r>
              <a:rPr lang="en-US" sz="2400" dirty="0"/>
              <a:t>	Co-Stop - VMWare</a:t>
            </a:r>
          </a:p>
          <a:p>
            <a:r>
              <a:rPr lang="en-US" sz="2400" dirty="0"/>
              <a:t>	Minimum idle workers - Apache</a:t>
            </a:r>
          </a:p>
          <a:p>
            <a:r>
              <a:rPr lang="en-US" sz="2400" dirty="0"/>
              <a:t>	CPU </a:t>
            </a:r>
            <a:r>
              <a:rPr lang="en-US" sz="2400" dirty="0" err="1"/>
              <a:t>RunQueue</a:t>
            </a:r>
            <a:endParaRPr lang="en-US" sz="2400" dirty="0"/>
          </a:p>
          <a:p>
            <a:r>
              <a:rPr lang="en-US" sz="2400" dirty="0"/>
              <a:t>	file descriptors (</a:t>
            </a:r>
            <a:r>
              <a:rPr lang="en-US" sz="2400" dirty="0" err="1"/>
              <a:t>ulimit</a:t>
            </a:r>
            <a:r>
              <a:rPr lang="en-US" sz="2400" dirty="0"/>
              <a:t>)</a:t>
            </a:r>
          </a:p>
          <a:p>
            <a:r>
              <a:rPr lang="en-US" sz="2400" dirty="0"/>
              <a:t>	network port mismatch</a:t>
            </a:r>
          </a:p>
          <a:p>
            <a:r>
              <a:rPr lang="en-US" sz="2400" dirty="0"/>
              <a:t>	database locking</a:t>
            </a:r>
          </a:p>
          <a:p>
            <a:r>
              <a:rPr lang="en-US" sz="2400" dirty="0"/>
              <a:t>Why should  pay attention to these, and how did I miss them.</a:t>
            </a:r>
          </a:p>
        </p:txBody>
      </p:sp>
      <p:sp>
        <p:nvSpPr>
          <p:cNvPr id="6" name="Rectangle 5">
            <a:extLst>
              <a:ext uri="{FF2B5EF4-FFF2-40B4-BE49-F238E27FC236}">
                <a16:creationId xmlns:a16="http://schemas.microsoft.com/office/drawing/2014/main" xmlns="" id="{5B0EBB8D-BD43-4F3A-8F21-62A51E9B94B4}"/>
              </a:ext>
            </a:extLst>
          </p:cNvPr>
          <p:cNvSpPr/>
          <p:nvPr/>
        </p:nvSpPr>
        <p:spPr>
          <a:xfrm>
            <a:off x="1004220" y="3642377"/>
            <a:ext cx="4158446" cy="1200329"/>
          </a:xfrm>
          <a:prstGeom prst="rect">
            <a:avLst/>
          </a:prstGeom>
        </p:spPr>
        <p:txBody>
          <a:bodyPr wrap="square">
            <a:spAutoFit/>
          </a:bodyPr>
          <a:lstStyle/>
          <a:p>
            <a:r>
              <a:rPr lang="en-US" sz="2400" dirty="0"/>
              <a:t>I am not yet doing ‘anything’ with capacity management. How should I get started?</a:t>
            </a:r>
          </a:p>
        </p:txBody>
      </p:sp>
      <p:sp>
        <p:nvSpPr>
          <p:cNvPr id="7" name="TextBox 6">
            <a:extLst>
              <a:ext uri="{FF2B5EF4-FFF2-40B4-BE49-F238E27FC236}">
                <a16:creationId xmlns:a16="http://schemas.microsoft.com/office/drawing/2014/main" xmlns="" id="{68890355-6E66-4644-8D47-B64382738CFE}"/>
              </a:ext>
            </a:extLst>
          </p:cNvPr>
          <p:cNvSpPr txBox="1"/>
          <p:nvPr/>
        </p:nvSpPr>
        <p:spPr>
          <a:xfrm>
            <a:off x="3964134" y="6437886"/>
            <a:ext cx="4263731" cy="369332"/>
          </a:xfrm>
          <a:prstGeom prst="rect">
            <a:avLst/>
          </a:prstGeom>
          <a:noFill/>
        </p:spPr>
        <p:txBody>
          <a:bodyPr wrap="none" rtlCol="0">
            <a:spAutoFit/>
          </a:bodyPr>
          <a:lstStyle/>
          <a:p>
            <a:r>
              <a:rPr lang="en-US" dirty="0"/>
              <a:t>Download the presentation for the answers</a:t>
            </a:r>
          </a:p>
        </p:txBody>
      </p:sp>
    </p:spTree>
    <p:extLst>
      <p:ext uri="{BB962C8B-B14F-4D97-AF65-F5344CB8AC3E}">
        <p14:creationId xmlns:p14="http://schemas.microsoft.com/office/powerpoint/2010/main" val="151452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9C646F16-D646-4B21-B35D-B254E664E664}"/>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t>Agenda</a:t>
            </a:r>
            <a:endParaRPr lang="en-US" dirty="0"/>
          </a:p>
        </p:txBody>
      </p:sp>
      <p:sp>
        <p:nvSpPr>
          <p:cNvPr id="7" name="Content Placeholder 2">
            <a:extLst>
              <a:ext uri="{FF2B5EF4-FFF2-40B4-BE49-F238E27FC236}">
                <a16:creationId xmlns:a16="http://schemas.microsoft.com/office/drawing/2014/main" xmlns="" id="{C9808B11-56F7-43B3-9C11-743241686841}"/>
              </a:ext>
            </a:extLst>
          </p:cNvPr>
          <p:cNvSpPr txBox="1">
            <a:spLocks/>
          </p:cNvSpPr>
          <p:nvPr/>
        </p:nvSpPr>
        <p:spPr>
          <a:xfrm>
            <a:off x="838200" y="1825625"/>
            <a:ext cx="1072815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Wingdings" panose="05000000000000000000" pitchFamily="2" charset="2"/>
              <a:buChar char="q"/>
            </a:pPr>
            <a:r>
              <a:rPr lang="en-US" sz="3600" dirty="0"/>
              <a:t>Define our Purpose/ Goal of Capacity Management</a:t>
            </a:r>
          </a:p>
          <a:p>
            <a:pPr marL="571500" indent="-571500" algn="l">
              <a:buFont typeface="Wingdings" panose="05000000000000000000" pitchFamily="2" charset="2"/>
              <a:buChar char="q"/>
            </a:pPr>
            <a:r>
              <a:rPr lang="en-US" sz="3600" dirty="0"/>
              <a:t>Keys to achieving the  Goal – A good tool</a:t>
            </a:r>
          </a:p>
          <a:p>
            <a:pPr marL="571500" indent="-571500" algn="l">
              <a:buFont typeface="Wingdings" panose="05000000000000000000" pitchFamily="2" charset="2"/>
              <a:buChar char="q"/>
            </a:pPr>
            <a:r>
              <a:rPr lang="en-US" sz="3600" dirty="0"/>
              <a:t>A good tool delivers Reports and Actionable Intelligence</a:t>
            </a:r>
          </a:p>
          <a:p>
            <a:pPr marL="571500" indent="-571500" algn="l">
              <a:buFont typeface="Wingdings" panose="05000000000000000000" pitchFamily="2" charset="2"/>
              <a:buChar char="q"/>
            </a:pPr>
            <a:r>
              <a:rPr lang="en-US" sz="3600" dirty="0"/>
              <a:t>Gestalt Psychology  (yes it applies!)</a:t>
            </a:r>
          </a:p>
          <a:p>
            <a:pPr marL="571500" indent="-571500" algn="l">
              <a:buFont typeface="Wingdings" panose="05000000000000000000" pitchFamily="2" charset="2"/>
              <a:buChar char="q"/>
            </a:pPr>
            <a:r>
              <a:rPr lang="en-US" sz="3600" dirty="0"/>
              <a:t>Summary and Capacity Management “Must Haves”</a:t>
            </a:r>
          </a:p>
          <a:p>
            <a:pPr marL="571500" indent="-571500" algn="l">
              <a:buFont typeface="Wingdings" panose="05000000000000000000" pitchFamily="2" charset="2"/>
              <a:buChar char="q"/>
            </a:pPr>
            <a:r>
              <a:rPr lang="en-US" sz="3600" dirty="0"/>
              <a:t>Questions</a:t>
            </a:r>
          </a:p>
          <a:p>
            <a:endParaRPr lang="en-US" dirty="0"/>
          </a:p>
        </p:txBody>
      </p:sp>
    </p:spTree>
    <p:extLst>
      <p:ext uri="{BB962C8B-B14F-4D97-AF65-F5344CB8AC3E}">
        <p14:creationId xmlns:p14="http://schemas.microsoft.com/office/powerpoint/2010/main" val="265942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388E9B-F86A-482F-943C-25BED539898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Purpose / Goal of Capacity Management</a:t>
            </a:r>
          </a:p>
        </p:txBody>
      </p:sp>
      <p:sp>
        <p:nvSpPr>
          <p:cNvPr id="3" name="Content Placeholder 3">
            <a:extLst>
              <a:ext uri="{FF2B5EF4-FFF2-40B4-BE49-F238E27FC236}">
                <a16:creationId xmlns:a16="http://schemas.microsoft.com/office/drawing/2014/main" xmlns="" id="{01E24687-F379-438B-B9D1-A0BDB51C552C}"/>
              </a:ext>
            </a:extLst>
          </p:cNvPr>
          <p:cNvSpPr txBox="1">
            <a:spLocks/>
          </p:cNvSpPr>
          <p:nvPr/>
        </p:nvSpPr>
        <p:spPr>
          <a:xfrm>
            <a:off x="838200" y="1587989"/>
            <a:ext cx="10515600" cy="13986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“Transparently and consistently arrive at useful capacity optimization insights, in a reasonable amount of time, with reasonable effort, and in enough time to effect a positive capacity management outcome.”</a:t>
            </a:r>
          </a:p>
        </p:txBody>
      </p:sp>
      <p:sp>
        <p:nvSpPr>
          <p:cNvPr id="37" name="Rectangle 36">
            <a:extLst>
              <a:ext uri="{FF2B5EF4-FFF2-40B4-BE49-F238E27FC236}">
                <a16:creationId xmlns:a16="http://schemas.microsoft.com/office/drawing/2014/main" xmlns="" id="{F600E1C0-848E-4E15-8C4A-4674FFDC46F7}"/>
              </a:ext>
            </a:extLst>
          </p:cNvPr>
          <p:cNvSpPr/>
          <p:nvPr/>
        </p:nvSpPr>
        <p:spPr>
          <a:xfrm>
            <a:off x="2854945" y="3225449"/>
            <a:ext cx="6543972" cy="461665"/>
          </a:xfrm>
          <a:prstGeom prst="rect">
            <a:avLst/>
          </a:prstGeom>
        </p:spPr>
        <p:txBody>
          <a:bodyPr wrap="none">
            <a:spAutoFit/>
          </a:bodyPr>
          <a:lstStyle/>
          <a:p>
            <a:pPr algn="ctr"/>
            <a:r>
              <a:rPr lang="en-US" sz="2400" dirty="0"/>
              <a:t>The goal is not ‘Zero Waste’ but Efficient Utilization</a:t>
            </a:r>
          </a:p>
        </p:txBody>
      </p:sp>
      <p:grpSp>
        <p:nvGrpSpPr>
          <p:cNvPr id="41" name="Group 40">
            <a:extLst>
              <a:ext uri="{FF2B5EF4-FFF2-40B4-BE49-F238E27FC236}">
                <a16:creationId xmlns:a16="http://schemas.microsoft.com/office/drawing/2014/main" xmlns="" id="{5FC63050-BDAE-4B8A-AD46-80C88ED1F9CF}"/>
              </a:ext>
            </a:extLst>
          </p:cNvPr>
          <p:cNvGrpSpPr/>
          <p:nvPr/>
        </p:nvGrpSpPr>
        <p:grpSpPr>
          <a:xfrm>
            <a:off x="838200" y="3787660"/>
            <a:ext cx="10515600" cy="2964701"/>
            <a:chOff x="1042601" y="3442694"/>
            <a:chExt cx="9707903" cy="2095815"/>
          </a:xfrm>
        </p:grpSpPr>
        <p:sp>
          <p:nvSpPr>
            <p:cNvPr id="4" name="Flowchart: Magnetic Disk 3">
              <a:extLst>
                <a:ext uri="{FF2B5EF4-FFF2-40B4-BE49-F238E27FC236}">
                  <a16:creationId xmlns:a16="http://schemas.microsoft.com/office/drawing/2014/main" xmlns="" id="{B09B50E4-E21A-4D72-9B1B-7A1A24E7C942}"/>
                </a:ext>
              </a:extLst>
            </p:cNvPr>
            <p:cNvSpPr/>
            <p:nvPr/>
          </p:nvSpPr>
          <p:spPr>
            <a:xfrm>
              <a:off x="1724416" y="4033379"/>
              <a:ext cx="801665" cy="54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gnetic Disk 4">
              <a:extLst>
                <a:ext uri="{FF2B5EF4-FFF2-40B4-BE49-F238E27FC236}">
                  <a16:creationId xmlns:a16="http://schemas.microsoft.com/office/drawing/2014/main" xmlns="" id="{CD2A6AA2-1462-4373-9349-A24A0CCB00C4}"/>
                </a:ext>
              </a:extLst>
            </p:cNvPr>
            <p:cNvSpPr/>
            <p:nvPr/>
          </p:nvSpPr>
          <p:spPr>
            <a:xfrm>
              <a:off x="1876816" y="4185779"/>
              <a:ext cx="801665" cy="54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gnetic Disk 5">
              <a:extLst>
                <a:ext uri="{FF2B5EF4-FFF2-40B4-BE49-F238E27FC236}">
                  <a16:creationId xmlns:a16="http://schemas.microsoft.com/office/drawing/2014/main" xmlns="" id="{3DB380AC-8D89-4709-AB8A-52469FAAD11F}"/>
                </a:ext>
              </a:extLst>
            </p:cNvPr>
            <p:cNvSpPr/>
            <p:nvPr/>
          </p:nvSpPr>
          <p:spPr>
            <a:xfrm>
              <a:off x="2029216" y="4338179"/>
              <a:ext cx="801665" cy="54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gnetic Disk 6">
              <a:extLst>
                <a:ext uri="{FF2B5EF4-FFF2-40B4-BE49-F238E27FC236}">
                  <a16:creationId xmlns:a16="http://schemas.microsoft.com/office/drawing/2014/main" xmlns="" id="{31765694-D96A-4839-8460-1C1A9521B048}"/>
                </a:ext>
              </a:extLst>
            </p:cNvPr>
            <p:cNvSpPr/>
            <p:nvPr/>
          </p:nvSpPr>
          <p:spPr>
            <a:xfrm>
              <a:off x="2181616" y="4490579"/>
              <a:ext cx="801665" cy="54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a:extLst>
                <a:ext uri="{FF2B5EF4-FFF2-40B4-BE49-F238E27FC236}">
                  <a16:creationId xmlns:a16="http://schemas.microsoft.com/office/drawing/2014/main" xmlns="" id="{961B599C-FDBF-47A6-82CA-0B2B05A50688}"/>
                </a:ext>
              </a:extLst>
            </p:cNvPr>
            <p:cNvSpPr/>
            <p:nvPr/>
          </p:nvSpPr>
          <p:spPr>
            <a:xfrm>
              <a:off x="2334016" y="4642979"/>
              <a:ext cx="801665" cy="54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xmlns="" id="{2285EEF0-2834-4B10-A598-2C03206E3118}"/>
                </a:ext>
              </a:extLst>
            </p:cNvPr>
            <p:cNvSpPr/>
            <p:nvPr/>
          </p:nvSpPr>
          <p:spPr>
            <a:xfrm>
              <a:off x="3387133" y="4156041"/>
              <a:ext cx="801665" cy="182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xmlns="" id="{24F51776-D590-48D1-91A2-C3892C1D8AEC}"/>
                </a:ext>
              </a:extLst>
            </p:cNvPr>
            <p:cNvSpPr/>
            <p:nvPr/>
          </p:nvSpPr>
          <p:spPr>
            <a:xfrm>
              <a:off x="3539533" y="4308441"/>
              <a:ext cx="801665" cy="182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xmlns="" id="{FF504EE3-06C9-48B9-B3BF-604857BDD398}"/>
                </a:ext>
              </a:extLst>
            </p:cNvPr>
            <p:cNvSpPr/>
            <p:nvPr/>
          </p:nvSpPr>
          <p:spPr>
            <a:xfrm>
              <a:off x="3691933" y="4460841"/>
              <a:ext cx="801665" cy="182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xmlns="" id="{6BC72126-A39E-49E4-B8E3-9CB5783D3AD2}"/>
                </a:ext>
              </a:extLst>
            </p:cNvPr>
            <p:cNvSpPr/>
            <p:nvPr/>
          </p:nvSpPr>
          <p:spPr>
            <a:xfrm>
              <a:off x="3844333" y="4613241"/>
              <a:ext cx="801665" cy="182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xmlns="" id="{0C630FF5-B431-4CA8-8945-2FD31D75C9F5}"/>
                </a:ext>
              </a:extLst>
            </p:cNvPr>
            <p:cNvSpPr/>
            <p:nvPr/>
          </p:nvSpPr>
          <p:spPr>
            <a:xfrm>
              <a:off x="3996733" y="4765641"/>
              <a:ext cx="801665" cy="182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gnetic Disk 13">
              <a:extLst>
                <a:ext uri="{FF2B5EF4-FFF2-40B4-BE49-F238E27FC236}">
                  <a16:creationId xmlns:a16="http://schemas.microsoft.com/office/drawing/2014/main" xmlns="" id="{4F6D1310-3E44-4A22-A188-C7DADBCA3E78}"/>
                </a:ext>
              </a:extLst>
            </p:cNvPr>
            <p:cNvSpPr/>
            <p:nvPr/>
          </p:nvSpPr>
          <p:spPr>
            <a:xfrm>
              <a:off x="5229400" y="3865049"/>
              <a:ext cx="1803747" cy="132358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Single Holistic View</a:t>
              </a:r>
            </a:p>
          </p:txBody>
        </p:sp>
        <p:sp>
          <p:nvSpPr>
            <p:cNvPr id="15" name="TextBox 14">
              <a:extLst>
                <a:ext uri="{FF2B5EF4-FFF2-40B4-BE49-F238E27FC236}">
                  <a16:creationId xmlns:a16="http://schemas.microsoft.com/office/drawing/2014/main" xmlns="" id="{8F8B97F7-B6FA-40F5-A685-096A7D61CC9B}"/>
                </a:ext>
              </a:extLst>
            </p:cNvPr>
            <p:cNvSpPr txBox="1"/>
            <p:nvPr/>
          </p:nvSpPr>
          <p:spPr>
            <a:xfrm>
              <a:off x="1042601" y="3589244"/>
              <a:ext cx="2702680" cy="369332"/>
            </a:xfrm>
            <a:prstGeom prst="rect">
              <a:avLst/>
            </a:prstGeom>
            <a:noFill/>
          </p:spPr>
          <p:txBody>
            <a:bodyPr wrap="square" rtlCol="0">
              <a:spAutoFit/>
            </a:bodyPr>
            <a:lstStyle/>
            <a:p>
              <a:r>
                <a:rPr lang="en-US" dirty="0"/>
                <a:t>Multiple Data Sources</a:t>
              </a:r>
            </a:p>
          </p:txBody>
        </p:sp>
        <p:sp>
          <p:nvSpPr>
            <p:cNvPr id="16" name="TextBox 15">
              <a:extLst>
                <a:ext uri="{FF2B5EF4-FFF2-40B4-BE49-F238E27FC236}">
                  <a16:creationId xmlns:a16="http://schemas.microsoft.com/office/drawing/2014/main" xmlns="" id="{FA51C064-294A-4F00-8DB0-1C60F581D051}"/>
                </a:ext>
              </a:extLst>
            </p:cNvPr>
            <p:cNvSpPr txBox="1"/>
            <p:nvPr/>
          </p:nvSpPr>
          <p:spPr>
            <a:xfrm>
              <a:off x="9975374" y="3442694"/>
              <a:ext cx="775130" cy="1200329"/>
            </a:xfrm>
            <a:prstGeom prst="rect">
              <a:avLst/>
            </a:prstGeom>
            <a:noFill/>
          </p:spPr>
          <p:txBody>
            <a:bodyPr wrap="square" rtlCol="0">
              <a:spAutoFit/>
            </a:bodyPr>
            <a:lstStyle/>
            <a:p>
              <a:r>
                <a:rPr lang="en-US" sz="7200" b="1" dirty="0">
                  <a:solidFill>
                    <a:srgbClr val="00B050"/>
                  </a:solidFill>
                  <a:effectLst>
                    <a:outerShdw blurRad="38100" dist="38100" dir="2700000" algn="tl">
                      <a:srgbClr val="000000">
                        <a:alpha val="43137"/>
                      </a:srgbClr>
                    </a:outerShdw>
                  </a:effectLst>
                </a:rPr>
                <a:t>$</a:t>
              </a:r>
            </a:p>
          </p:txBody>
        </p:sp>
        <p:sp>
          <p:nvSpPr>
            <p:cNvPr id="17" name="TextBox 16">
              <a:extLst>
                <a:ext uri="{FF2B5EF4-FFF2-40B4-BE49-F238E27FC236}">
                  <a16:creationId xmlns:a16="http://schemas.microsoft.com/office/drawing/2014/main" xmlns="" id="{D206DF3B-6579-4C3E-9B10-EE706B53B184}"/>
                </a:ext>
              </a:extLst>
            </p:cNvPr>
            <p:cNvSpPr txBox="1"/>
            <p:nvPr/>
          </p:nvSpPr>
          <p:spPr>
            <a:xfrm>
              <a:off x="9963542" y="4338180"/>
              <a:ext cx="701813" cy="1200329"/>
            </a:xfrm>
            <a:prstGeom prst="rect">
              <a:avLst/>
            </a:prstGeom>
            <a:noFill/>
          </p:spPr>
          <p:txBody>
            <a:bodyPr wrap="square" rtlCol="0">
              <a:spAutoFit/>
            </a:bodyPr>
            <a:lstStyle/>
            <a:p>
              <a:r>
                <a:rPr lang="en-US" sz="7200" b="1" dirty="0">
                  <a:solidFill>
                    <a:srgbClr val="00B0F0"/>
                  </a:solidFill>
                  <a:effectLst>
                    <a:outerShdw blurRad="38100" dist="38100" dir="2700000" algn="tl">
                      <a:srgbClr val="000000">
                        <a:alpha val="43137"/>
                      </a:srgbClr>
                    </a:outerShdw>
                  </a:effectLst>
                </a:rPr>
                <a:t>$</a:t>
              </a:r>
            </a:p>
          </p:txBody>
        </p:sp>
        <p:sp>
          <p:nvSpPr>
            <p:cNvPr id="18" name="Arrow: Right 17">
              <a:extLst>
                <a:ext uri="{FF2B5EF4-FFF2-40B4-BE49-F238E27FC236}">
                  <a16:creationId xmlns:a16="http://schemas.microsoft.com/office/drawing/2014/main" xmlns="" id="{9D93CF73-E9A4-4354-A04A-1FB82146A5F1}"/>
                </a:ext>
              </a:extLst>
            </p:cNvPr>
            <p:cNvSpPr/>
            <p:nvPr/>
          </p:nvSpPr>
          <p:spPr>
            <a:xfrm rot="21257227">
              <a:off x="7389683" y="3858253"/>
              <a:ext cx="2492143"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Hard Savings</a:t>
              </a:r>
            </a:p>
          </p:txBody>
        </p:sp>
        <p:sp>
          <p:nvSpPr>
            <p:cNvPr id="19" name="Arrow: Right 18">
              <a:extLst>
                <a:ext uri="{FF2B5EF4-FFF2-40B4-BE49-F238E27FC236}">
                  <a16:creationId xmlns:a16="http://schemas.microsoft.com/office/drawing/2014/main" xmlns="" id="{DEEDA908-3105-4ABA-B24F-6E0B0A16F9BD}"/>
                </a:ext>
              </a:extLst>
            </p:cNvPr>
            <p:cNvSpPr/>
            <p:nvPr/>
          </p:nvSpPr>
          <p:spPr>
            <a:xfrm rot="529848">
              <a:off x="7381395" y="4880997"/>
              <a:ext cx="2501534"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Soft Savings</a:t>
              </a:r>
            </a:p>
          </p:txBody>
        </p:sp>
        <p:sp>
          <p:nvSpPr>
            <p:cNvPr id="39" name="Arrow: Right 38">
              <a:extLst>
                <a:ext uri="{FF2B5EF4-FFF2-40B4-BE49-F238E27FC236}">
                  <a16:creationId xmlns:a16="http://schemas.microsoft.com/office/drawing/2014/main" xmlns="" id="{4FCBF5E0-7D40-4062-B0C7-579AA7EDDFE1}"/>
                </a:ext>
              </a:extLst>
            </p:cNvPr>
            <p:cNvSpPr/>
            <p:nvPr/>
          </p:nvSpPr>
          <p:spPr>
            <a:xfrm>
              <a:off x="7376859" y="4365460"/>
              <a:ext cx="2501534"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Insights</a:t>
              </a:r>
            </a:p>
          </p:txBody>
        </p:sp>
      </p:grpSp>
    </p:spTree>
    <p:extLst>
      <p:ext uri="{BB962C8B-B14F-4D97-AF65-F5344CB8AC3E}">
        <p14:creationId xmlns:p14="http://schemas.microsoft.com/office/powerpoint/2010/main" val="206143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A1BB269-19D4-4FBA-B963-B5F860AE1A7C}"/>
              </a:ext>
            </a:extLst>
          </p:cNvPr>
          <p:cNvPicPr>
            <a:picLocks noChangeAspect="1"/>
          </p:cNvPicPr>
          <p:nvPr/>
        </p:nvPicPr>
        <p:blipFill>
          <a:blip r:embed="rId3"/>
          <a:stretch>
            <a:fillRect/>
          </a:stretch>
        </p:blipFill>
        <p:spPr>
          <a:xfrm>
            <a:off x="0" y="1977910"/>
            <a:ext cx="8232387" cy="4828612"/>
          </a:xfrm>
          <a:prstGeom prst="rect">
            <a:avLst/>
          </a:prstGeom>
        </p:spPr>
      </p:pic>
      <p:pic>
        <p:nvPicPr>
          <p:cNvPr id="3" name="Content Placeholder 5">
            <a:extLst>
              <a:ext uri="{FF2B5EF4-FFF2-40B4-BE49-F238E27FC236}">
                <a16:creationId xmlns:a16="http://schemas.microsoft.com/office/drawing/2014/main" xmlns="" id="{DA3B0320-8EC8-44B8-B9E7-60306D45AF2D}"/>
              </a:ext>
            </a:extLst>
          </p:cNvPr>
          <p:cNvPicPr>
            <a:picLocks noChangeAspect="1"/>
          </p:cNvPicPr>
          <p:nvPr/>
        </p:nvPicPr>
        <p:blipFill>
          <a:blip r:embed="rId4"/>
          <a:stretch>
            <a:fillRect/>
          </a:stretch>
        </p:blipFill>
        <p:spPr>
          <a:xfrm>
            <a:off x="4848001" y="365126"/>
            <a:ext cx="7343999" cy="3225568"/>
          </a:xfrm>
          <a:prstGeom prst="rect">
            <a:avLst/>
          </a:prstGeom>
        </p:spPr>
      </p:pic>
      <p:sp>
        <p:nvSpPr>
          <p:cNvPr id="4" name="Title 1">
            <a:extLst>
              <a:ext uri="{FF2B5EF4-FFF2-40B4-BE49-F238E27FC236}">
                <a16:creationId xmlns:a16="http://schemas.microsoft.com/office/drawing/2014/main" xmlns="" id="{1635ED50-F4C1-4881-9F40-48D0989E44D4}"/>
              </a:ext>
            </a:extLst>
          </p:cNvPr>
          <p:cNvSpPr txBox="1">
            <a:spLocks/>
          </p:cNvSpPr>
          <p:nvPr/>
        </p:nvSpPr>
        <p:spPr>
          <a:xfrm>
            <a:off x="838200" y="365125"/>
            <a:ext cx="7993566" cy="1325563"/>
          </a:xfrm>
          <a:prstGeom prst="rect">
            <a:avLst/>
          </a:prstGeom>
          <a:solidFill>
            <a:schemeClr val="bg1">
              <a:lumMod val="75000"/>
              <a:alpha val="6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50">
                <a:ln w="9525" cmpd="sng">
                  <a:solidFill>
                    <a:schemeClr val="accent1"/>
                  </a:solidFill>
                  <a:prstDash val="solid"/>
                </a:ln>
                <a:solidFill>
                  <a:srgbClr val="70AD47">
                    <a:tint val="1000"/>
                  </a:srgbClr>
                </a:solidFill>
                <a:effectLst>
                  <a:glow rad="38100">
                    <a:schemeClr val="accent1">
                      <a:alpha val="40000"/>
                    </a:schemeClr>
                  </a:glow>
                </a:effectLst>
                <a:latin typeface="+mn-lt"/>
              </a:rPr>
              <a:t>Fancy Correlation Analysis</a:t>
            </a: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ndParaRPr>
          </a:p>
        </p:txBody>
      </p:sp>
    </p:spTree>
    <p:extLst>
      <p:ext uri="{BB962C8B-B14F-4D97-AF65-F5344CB8AC3E}">
        <p14:creationId xmlns:p14="http://schemas.microsoft.com/office/powerpoint/2010/main" val="133787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5D12DC-F829-46FB-8FC5-A5D2641928E4}"/>
              </a:ext>
            </a:extLst>
          </p:cNvPr>
          <p:cNvSpPr txBox="1">
            <a:spLocks/>
          </p:cNvSpPr>
          <p:nvPr/>
        </p:nvSpPr>
        <p:spPr>
          <a:xfrm>
            <a:off x="838200" y="365125"/>
            <a:ext cx="10112298" cy="1325563"/>
          </a:xfrm>
          <a:prstGeom prst="rect">
            <a:avLst/>
          </a:prstGeom>
          <a:solidFill>
            <a:schemeClr val="bg1">
              <a:lumMod val="75000"/>
              <a:alpha val="6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50">
                <a:ln w="9525" cmpd="sng">
                  <a:solidFill>
                    <a:schemeClr val="accent1"/>
                  </a:solidFill>
                  <a:prstDash val="solid"/>
                </a:ln>
                <a:solidFill>
                  <a:srgbClr val="70AD47">
                    <a:tint val="1000"/>
                  </a:srgbClr>
                </a:solidFill>
                <a:effectLst>
                  <a:glow rad="38100">
                    <a:schemeClr val="accent1">
                      <a:alpha val="40000"/>
                    </a:schemeClr>
                  </a:glow>
                </a:effectLst>
                <a:latin typeface="+mn-lt"/>
              </a:rPr>
              <a:t>Capacity Analysis and What IF Modeling</a:t>
            </a: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ndParaRPr>
          </a:p>
        </p:txBody>
      </p:sp>
      <p:pic>
        <p:nvPicPr>
          <p:cNvPr id="3" name="Content Placeholder 8">
            <a:extLst>
              <a:ext uri="{FF2B5EF4-FFF2-40B4-BE49-F238E27FC236}">
                <a16:creationId xmlns:a16="http://schemas.microsoft.com/office/drawing/2014/main" xmlns="" id="{EF03818D-5F42-47F9-8CB5-23950A568BDF}"/>
              </a:ext>
            </a:extLst>
          </p:cNvPr>
          <p:cNvPicPr>
            <a:picLocks noChangeAspect="1"/>
          </p:cNvPicPr>
          <p:nvPr/>
        </p:nvPicPr>
        <p:blipFill>
          <a:blip r:embed="rId3"/>
          <a:stretch>
            <a:fillRect/>
          </a:stretch>
        </p:blipFill>
        <p:spPr>
          <a:xfrm>
            <a:off x="-82770" y="1516566"/>
            <a:ext cx="12274770" cy="4619626"/>
          </a:xfrm>
          <a:prstGeom prst="rect">
            <a:avLst/>
          </a:prstGeom>
        </p:spPr>
      </p:pic>
    </p:spTree>
    <p:extLst>
      <p:ext uri="{BB962C8B-B14F-4D97-AF65-F5344CB8AC3E}">
        <p14:creationId xmlns:p14="http://schemas.microsoft.com/office/powerpoint/2010/main" val="285123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xmlns="" id="{21FE4B43-CC5C-4284-8F8D-50325526BDF8}"/>
              </a:ext>
            </a:extLst>
          </p:cNvPr>
          <p:cNvPicPr>
            <a:picLocks noChangeAspect="1"/>
          </p:cNvPicPr>
          <p:nvPr/>
        </p:nvPicPr>
        <p:blipFill>
          <a:blip r:embed="rId3"/>
          <a:stretch>
            <a:fillRect/>
          </a:stretch>
        </p:blipFill>
        <p:spPr>
          <a:xfrm>
            <a:off x="0" y="365124"/>
            <a:ext cx="12362077" cy="6492875"/>
          </a:xfrm>
          <a:prstGeom prst="rect">
            <a:avLst/>
          </a:prstGeom>
        </p:spPr>
      </p:pic>
      <p:sp>
        <p:nvSpPr>
          <p:cNvPr id="3" name="Title 1">
            <a:extLst>
              <a:ext uri="{FF2B5EF4-FFF2-40B4-BE49-F238E27FC236}">
                <a16:creationId xmlns:a16="http://schemas.microsoft.com/office/drawing/2014/main" xmlns="" id="{2F4DB106-A0DF-43EF-8B7E-F03DFDCFF851}"/>
              </a:ext>
            </a:extLst>
          </p:cNvPr>
          <p:cNvSpPr txBox="1">
            <a:spLocks/>
          </p:cNvSpPr>
          <p:nvPr/>
        </p:nvSpPr>
        <p:spPr>
          <a:xfrm>
            <a:off x="838200" y="365125"/>
            <a:ext cx="7993566" cy="1325563"/>
          </a:xfrm>
          <a:prstGeom prst="rect">
            <a:avLst/>
          </a:prstGeom>
          <a:solidFill>
            <a:schemeClr val="bg1">
              <a:lumMod val="75000"/>
              <a:alpha val="6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50">
                <a:ln w="9525" cmpd="sng">
                  <a:solidFill>
                    <a:schemeClr val="accent1"/>
                  </a:solidFill>
                  <a:prstDash val="solid"/>
                </a:ln>
                <a:solidFill>
                  <a:srgbClr val="70AD47">
                    <a:tint val="1000"/>
                  </a:srgbClr>
                </a:solidFill>
                <a:effectLst>
                  <a:glow rad="38100">
                    <a:schemeClr val="accent1">
                      <a:alpha val="40000"/>
                    </a:schemeClr>
                  </a:glow>
                </a:effectLst>
                <a:latin typeface="+mn-lt"/>
              </a:rPr>
              <a:t>Threshold Violation Reporting</a:t>
            </a: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ndParaRPr>
          </a:p>
        </p:txBody>
      </p:sp>
    </p:spTree>
    <p:extLst>
      <p:ext uri="{BB962C8B-B14F-4D97-AF65-F5344CB8AC3E}">
        <p14:creationId xmlns:p14="http://schemas.microsoft.com/office/powerpoint/2010/main" val="402826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B3BE039-E8F7-4FBA-8E85-78A0042F42FC}"/>
              </a:ext>
            </a:extLst>
          </p:cNvPr>
          <p:cNvSpPr/>
          <p:nvPr/>
        </p:nvSpPr>
        <p:spPr>
          <a:xfrm>
            <a:off x="1403684" y="1878614"/>
            <a:ext cx="9384631" cy="2585323"/>
          </a:xfrm>
          <a:prstGeom prst="rect">
            <a:avLst/>
          </a:prstGeom>
        </p:spPr>
        <p:txBody>
          <a:bodyPr wrap="square">
            <a:spAutoFit/>
          </a:bodyPr>
          <a:lstStyle/>
          <a:p>
            <a:pPr algn="ctr"/>
            <a:r>
              <a:rPr lang="en-US" sz="5400" dirty="0"/>
              <a:t>So if these (preceding) studies take time, </a:t>
            </a:r>
          </a:p>
          <a:p>
            <a:pPr algn="ctr"/>
            <a:r>
              <a:rPr lang="en-US" sz="5400" dirty="0"/>
              <a:t>what can I do right away??</a:t>
            </a:r>
          </a:p>
        </p:txBody>
      </p:sp>
    </p:spTree>
    <p:extLst>
      <p:ext uri="{BB962C8B-B14F-4D97-AF65-F5344CB8AC3E}">
        <p14:creationId xmlns:p14="http://schemas.microsoft.com/office/powerpoint/2010/main" val="328331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a:extLst>
              <a:ext uri="{FF2B5EF4-FFF2-40B4-BE49-F238E27FC236}">
                <a16:creationId xmlns:a16="http://schemas.microsoft.com/office/drawing/2014/main" xmlns="" id="{C1038BE1-B05B-4C29-B399-0AE85472CA6B}"/>
              </a:ext>
            </a:extLst>
          </p:cNvPr>
          <p:cNvPicPr>
            <a:picLocks noChangeAspect="1"/>
          </p:cNvPicPr>
          <p:nvPr/>
        </p:nvPicPr>
        <p:blipFill>
          <a:blip r:embed="rId3"/>
          <a:stretch>
            <a:fillRect/>
          </a:stretch>
        </p:blipFill>
        <p:spPr>
          <a:xfrm>
            <a:off x="0" y="289987"/>
            <a:ext cx="12192000" cy="5752039"/>
          </a:xfrm>
          <a:prstGeom prst="rect">
            <a:avLst/>
          </a:prstGeom>
        </p:spPr>
      </p:pic>
      <p:sp>
        <p:nvSpPr>
          <p:cNvPr id="3" name="Title 1">
            <a:extLst>
              <a:ext uri="{FF2B5EF4-FFF2-40B4-BE49-F238E27FC236}">
                <a16:creationId xmlns:a16="http://schemas.microsoft.com/office/drawing/2014/main" xmlns="" id="{E0C1846F-34C3-45CC-A799-DD39CC995053}"/>
              </a:ext>
            </a:extLst>
          </p:cNvPr>
          <p:cNvSpPr txBox="1">
            <a:spLocks/>
          </p:cNvSpPr>
          <p:nvPr/>
        </p:nvSpPr>
        <p:spPr>
          <a:xfrm>
            <a:off x="623046" y="365125"/>
            <a:ext cx="10833848" cy="1325563"/>
          </a:xfrm>
          <a:prstGeom prst="rect">
            <a:avLst/>
          </a:prstGeom>
          <a:solidFill>
            <a:schemeClr val="bg1">
              <a:lumMod val="75000"/>
              <a:alpha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mn-lt"/>
              </a:rPr>
              <a:t>Actionable Intelligence Based on Grouping</a:t>
            </a:r>
          </a:p>
        </p:txBody>
      </p:sp>
    </p:spTree>
    <p:extLst>
      <p:ext uri="{BB962C8B-B14F-4D97-AF65-F5344CB8AC3E}">
        <p14:creationId xmlns:p14="http://schemas.microsoft.com/office/powerpoint/2010/main" val="284192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xmlns="" id="{1C32AF32-A320-430D-A651-27041AC1979A}"/>
              </a:ext>
            </a:extLst>
          </p:cNvPr>
          <p:cNvPicPr>
            <a:picLocks noChangeAspect="1"/>
          </p:cNvPicPr>
          <p:nvPr/>
        </p:nvPicPr>
        <p:blipFill>
          <a:blip r:embed="rId3"/>
          <a:stretch>
            <a:fillRect/>
          </a:stretch>
        </p:blipFill>
        <p:spPr>
          <a:xfrm>
            <a:off x="228217" y="311337"/>
            <a:ext cx="11963783" cy="5676901"/>
          </a:xfrm>
          <a:prstGeom prst="rect">
            <a:avLst/>
          </a:prstGeom>
        </p:spPr>
      </p:pic>
      <p:sp>
        <p:nvSpPr>
          <p:cNvPr id="3" name="Title 1">
            <a:extLst>
              <a:ext uri="{FF2B5EF4-FFF2-40B4-BE49-F238E27FC236}">
                <a16:creationId xmlns:a16="http://schemas.microsoft.com/office/drawing/2014/main" xmlns="" id="{CEBFB711-F8B6-4A70-B8A4-AAD23365895E}"/>
              </a:ext>
            </a:extLst>
          </p:cNvPr>
          <p:cNvSpPr txBox="1">
            <a:spLocks/>
          </p:cNvSpPr>
          <p:nvPr/>
        </p:nvSpPr>
        <p:spPr>
          <a:xfrm>
            <a:off x="679076" y="311337"/>
            <a:ext cx="10833848" cy="1325563"/>
          </a:xfrm>
          <a:prstGeom prst="rect">
            <a:avLst/>
          </a:prstGeom>
          <a:solidFill>
            <a:schemeClr val="bg1">
              <a:lumMod val="75000"/>
              <a:alpha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mn-lt"/>
              </a:rPr>
              <a:t>Actionable Intelligence Based on Filters</a:t>
            </a:r>
          </a:p>
        </p:txBody>
      </p:sp>
    </p:spTree>
    <p:extLst>
      <p:ext uri="{BB962C8B-B14F-4D97-AF65-F5344CB8AC3E}">
        <p14:creationId xmlns:p14="http://schemas.microsoft.com/office/powerpoint/2010/main" val="3683223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5575</TotalTime>
  <Words>2698</Words>
  <Application>Microsoft Office PowerPoint</Application>
  <PresentationFormat>Widescreen</PresentationFormat>
  <Paragraphs>307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Lato</vt:lpstr>
      <vt:lpstr>Wingdings</vt:lpstr>
      <vt:lpstr>Office Theme</vt:lpstr>
      <vt:lpstr>Capacity Optimization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Optimization Tool:</dc:title>
  <dc:creator>bdavies</dc:creator>
  <cp:lastModifiedBy>Allen, Wayne</cp:lastModifiedBy>
  <cp:revision>51</cp:revision>
  <dcterms:created xsi:type="dcterms:W3CDTF">2018-05-10T20:40:50Z</dcterms:created>
  <dcterms:modified xsi:type="dcterms:W3CDTF">2018-07-16T17:17:59Z</dcterms:modified>
</cp:coreProperties>
</file>